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5" r:id="rId3"/>
    <p:sldId id="261" r:id="rId4"/>
    <p:sldId id="258" r:id="rId5"/>
    <p:sldId id="264" r:id="rId6"/>
    <p:sldId id="263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kas Mörchen" initials="LM" lastIdx="10" clrIdx="0">
    <p:extLst>
      <p:ext uri="{19B8F6BF-5375-455C-9EA6-DF929625EA0E}">
        <p15:presenceInfo xmlns:p15="http://schemas.microsoft.com/office/powerpoint/2012/main" userId="8723cd1167e9592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Helle Formatvorlage 3 - Akz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636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2-13T22:23:56.795" idx="10">
    <p:pos x="5580" y="137"/>
    <p:text>mit Dopdown-Menü zu den einzelnen Herausforderungen! (keine eigene Übersichtsseite für die Herausforderungen!)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2-13T22:23:56.795" idx="10">
    <p:pos x="5580" y="137"/>
    <p:text>mit Dopdown-Menü zu den einzelnen Herausforderungen! (keine eigene Übersichtsseite für die Herausforderungen!)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2-13T22:23:56.795" idx="10">
    <p:pos x="3290" y="-64"/>
    <p:text>mit Dopdown-Menü zu den einzelnen Herausforderungen! (keine eigene Übersichtsseite für die Herausforderungen!)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2-13T22:23:56.795" idx="10">
    <p:pos x="3901" y="214"/>
    <p:text>mit Dopdown-Menü zu den einzelnen Herausforderungen! (keine eigene Übersichtsseite für die Herausforderungen!)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2-13T22:23:56.795" idx="10">
    <p:pos x="3901" y="214"/>
    <p:text>mit Dopdown-Menü zu den einzelnen Herausforderungen! (keine eigene Übersichtsseite für die Herausforderungen!)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2-13T22:23:56.795" idx="10">
    <p:pos x="3901" y="214"/>
    <p:text>mit Dopdown-Menü zu den einzelnen Herausforderungen! (keine eigene Übersichtsseite für die Herausforderungen!)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6D83B-19EB-4E4B-A3C4-FDC9598381E4}" type="datetimeFigureOut">
              <a:rPr lang="de-DE" smtClean="0"/>
              <a:t>20.12.2016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C208B-D795-4E67-88A9-BBB9E4667D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3787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6D83B-19EB-4E4B-A3C4-FDC9598381E4}" type="datetimeFigureOut">
              <a:rPr lang="de-DE" smtClean="0"/>
              <a:t>20.12.2016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C208B-D795-4E67-88A9-BBB9E4667D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5102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6D83B-19EB-4E4B-A3C4-FDC9598381E4}" type="datetimeFigureOut">
              <a:rPr lang="de-DE" smtClean="0"/>
              <a:t>20.12.2016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C208B-D795-4E67-88A9-BBB9E4667D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3164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6D83B-19EB-4E4B-A3C4-FDC9598381E4}" type="datetimeFigureOut">
              <a:rPr lang="de-DE" smtClean="0"/>
              <a:t>20.12.2016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C208B-D795-4E67-88A9-BBB9E4667D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7267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6D83B-19EB-4E4B-A3C4-FDC9598381E4}" type="datetimeFigureOut">
              <a:rPr lang="de-DE" smtClean="0"/>
              <a:t>20.12.2016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C208B-D795-4E67-88A9-BBB9E4667D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0865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6D83B-19EB-4E4B-A3C4-FDC9598381E4}" type="datetimeFigureOut">
              <a:rPr lang="de-DE" smtClean="0"/>
              <a:t>20.12.2016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C208B-D795-4E67-88A9-BBB9E4667D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7501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6D83B-19EB-4E4B-A3C4-FDC9598381E4}" type="datetimeFigureOut">
              <a:rPr lang="de-DE" smtClean="0"/>
              <a:t>20.12.2016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C208B-D795-4E67-88A9-BBB9E4667D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539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6D83B-19EB-4E4B-A3C4-FDC9598381E4}" type="datetimeFigureOut">
              <a:rPr lang="de-DE" smtClean="0"/>
              <a:t>20.12.2016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C208B-D795-4E67-88A9-BBB9E4667D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917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6D83B-19EB-4E4B-A3C4-FDC9598381E4}" type="datetimeFigureOut">
              <a:rPr lang="de-DE" smtClean="0"/>
              <a:t>20.12.2016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C208B-D795-4E67-88A9-BBB9E4667D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2478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6D83B-19EB-4E4B-A3C4-FDC9598381E4}" type="datetimeFigureOut">
              <a:rPr lang="de-DE" smtClean="0"/>
              <a:t>20.12.2016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C208B-D795-4E67-88A9-BBB9E4667D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8080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6D83B-19EB-4E4B-A3C4-FDC9598381E4}" type="datetimeFigureOut">
              <a:rPr lang="de-DE" smtClean="0"/>
              <a:t>20.12.2016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C208B-D795-4E67-88A9-BBB9E4667D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2356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6D83B-19EB-4E4B-A3C4-FDC9598381E4}" type="datetimeFigureOut">
              <a:rPr lang="de-DE" smtClean="0"/>
              <a:t>20.12.2016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9C208B-D795-4E67-88A9-BBB9E4667D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0110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13" Type="http://schemas.openxmlformats.org/officeDocument/2006/relationships/slide" Target="slide2.xml"/><Relationship Id="rId3" Type="http://schemas.openxmlformats.org/officeDocument/2006/relationships/image" Target="../media/image2.jpg"/><Relationship Id="rId7" Type="http://schemas.openxmlformats.org/officeDocument/2006/relationships/slide" Target="slide4.xml"/><Relationship Id="rId12" Type="http://schemas.microsoft.com/office/2007/relationships/hdphoto" Target="../media/hdphoto3.wdp"/><Relationship Id="rId17" Type="http://schemas.openxmlformats.org/officeDocument/2006/relationships/comments" Target="../comments/comment1.xml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microsoft.com/office/2007/relationships/hdphoto" Target="../media/hdphoto2.wdp"/><Relationship Id="rId4" Type="http://schemas.openxmlformats.org/officeDocument/2006/relationships/slide" Target="slide3.xml"/><Relationship Id="rId9" Type="http://schemas.openxmlformats.org/officeDocument/2006/relationships/image" Target="../media/image5.png"/><Relationship Id="rId14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13" Type="http://schemas.openxmlformats.org/officeDocument/2006/relationships/slide" Target="slide1.xml"/><Relationship Id="rId3" Type="http://schemas.openxmlformats.org/officeDocument/2006/relationships/image" Target="../media/image2.jpg"/><Relationship Id="rId7" Type="http://schemas.openxmlformats.org/officeDocument/2006/relationships/slide" Target="slide4.xml"/><Relationship Id="rId12" Type="http://schemas.microsoft.com/office/2007/relationships/hdphoto" Target="../media/hdphoto3.wdp"/><Relationship Id="rId17" Type="http://schemas.openxmlformats.org/officeDocument/2006/relationships/comments" Target="../comments/comment2.xml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microsoft.com/office/2007/relationships/hdphoto" Target="../media/hdphoto2.wdp"/><Relationship Id="rId4" Type="http://schemas.openxmlformats.org/officeDocument/2006/relationships/slide" Target="slide3.xml"/><Relationship Id="rId9" Type="http://schemas.openxmlformats.org/officeDocument/2006/relationships/image" Target="../media/image5.png"/><Relationship Id="rId1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comments" Target="../comments/comment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4.xml"/><Relationship Id="rId3" Type="http://schemas.microsoft.com/office/2007/relationships/hdphoto" Target="../media/hdphoto4.wdp"/><Relationship Id="rId7" Type="http://schemas.openxmlformats.org/officeDocument/2006/relationships/slide" Target="slide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slide" Target="slide3.xml"/><Relationship Id="rId4" Type="http://schemas.openxmlformats.org/officeDocument/2006/relationships/slide" Target="slid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comments" Target="../comments/comment6.xml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microsoft.com/office/2007/relationships/hdphoto" Target="../media/hdphoto2.wdp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hlinkClick r:id="" action="ppaction://noaction"/>
          </p:cNvPr>
          <p:cNvSpPr/>
          <p:nvPr/>
        </p:nvSpPr>
        <p:spPr>
          <a:xfrm>
            <a:off x="0" y="4400178"/>
            <a:ext cx="12192000" cy="13383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b="-447540"/>
            </a:stretch>
          </a:blip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 dirty="0">
              <a:latin typeface="Segoe Print" panose="02000600000000000000" pitchFamily="2" charset="0"/>
            </a:endParaRPr>
          </a:p>
        </p:txBody>
      </p:sp>
      <p:sp>
        <p:nvSpPr>
          <p:cNvPr id="2" name="Rechteck 1">
            <a:hlinkClick r:id="" action="ppaction://noaction"/>
          </p:cNvPr>
          <p:cNvSpPr/>
          <p:nvPr/>
        </p:nvSpPr>
        <p:spPr>
          <a:xfrm>
            <a:off x="0" y="809999"/>
            <a:ext cx="6096000" cy="360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1" b="-29701"/>
            </a:stretch>
          </a:blip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latin typeface="CabinSketch" panose="020B0803050202020004" pitchFamily="34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0" y="-1"/>
            <a:ext cx="12192000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Willkommen bei </a:t>
            </a:r>
            <a:r>
              <a:rPr lang="de-DE" sz="2400" b="1" dirty="0"/>
              <a:t>Didaktik in Tutorien</a:t>
            </a:r>
            <a:endParaRPr lang="de-DE" sz="2400" dirty="0"/>
          </a:p>
        </p:txBody>
      </p:sp>
      <p:sp>
        <p:nvSpPr>
          <p:cNvPr id="30" name="Rechteck: abgerundete Ecken 29">
            <a:hlinkClick r:id="rId4" action="ppaction://hlinksldjump"/>
          </p:cNvPr>
          <p:cNvSpPr/>
          <p:nvPr/>
        </p:nvSpPr>
        <p:spPr>
          <a:xfrm>
            <a:off x="260104" y="3545156"/>
            <a:ext cx="2452744" cy="50560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STARTEN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246200" y="1651767"/>
            <a:ext cx="493329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de-DE" sz="2400" dirty="0">
                <a:solidFill>
                  <a:schemeClr val="bg1"/>
                </a:solidFill>
                <a:latin typeface="CabinSketch" panose="020B0803050202020004" pitchFamily="34" charset="0"/>
              </a:rPr>
              <a:t>Grundlagen der Didaktik </a:t>
            </a:r>
          </a:p>
          <a:p>
            <a:pPr lvl="0">
              <a:defRPr/>
            </a:pPr>
            <a:r>
              <a:rPr lang="de-DE" sz="2400" dirty="0">
                <a:solidFill>
                  <a:schemeClr val="bg1"/>
                </a:solidFill>
                <a:latin typeface="CabinSketch" panose="020B0803050202020004" pitchFamily="34" charset="0"/>
              </a:rPr>
              <a:t>_</a:t>
            </a:r>
          </a:p>
          <a:p>
            <a:pPr lvl="0">
              <a:defRPr/>
            </a:pPr>
            <a:endParaRPr lang="de-DE" sz="2400" dirty="0">
              <a:solidFill>
                <a:schemeClr val="bg1"/>
              </a:solidFill>
              <a:latin typeface="CabinSketch" panose="020B0803050202020004" pitchFamily="34" charset="0"/>
            </a:endParaRPr>
          </a:p>
          <a:p>
            <a:pPr lvl="0">
              <a:defRPr/>
            </a:pPr>
            <a:r>
              <a:rPr lang="de-DE" dirty="0">
                <a:solidFill>
                  <a:schemeClr val="bg1"/>
                </a:solidFill>
                <a:latin typeface="CabinSketch" panose="020B0803050202020004" pitchFamily="34" charset="0"/>
              </a:rPr>
              <a:t>Diese Lernumgebung führt durch die Grundlagen der Didaktik für Tutorien </a:t>
            </a:r>
            <a:endParaRPr lang="de-DE" sz="2400" dirty="0">
              <a:solidFill>
                <a:schemeClr val="bg1"/>
              </a:solidFill>
              <a:latin typeface="CabinSketch" panose="020B0803050202020004" pitchFamily="34" charset="0"/>
            </a:endParaRPr>
          </a:p>
        </p:txBody>
      </p:sp>
      <p:sp>
        <p:nvSpPr>
          <p:cNvPr id="40" name="Rechteck 39"/>
          <p:cNvSpPr/>
          <p:nvPr/>
        </p:nvSpPr>
        <p:spPr>
          <a:xfrm>
            <a:off x="2094158" y="4483338"/>
            <a:ext cx="7917626" cy="540000"/>
          </a:xfrm>
          <a:prstGeom prst="rect">
            <a:avLst/>
          </a:prstGeom>
          <a:noFill/>
          <a:ln>
            <a:noFill/>
            <a:prstDash val="lg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Stell uns deine Fragen oder sende uns dein eigenes Problem.</a:t>
            </a:r>
          </a:p>
        </p:txBody>
      </p:sp>
      <p:sp>
        <p:nvSpPr>
          <p:cNvPr id="41" name="Rechteck: abgerundete Ecken 40"/>
          <p:cNvSpPr/>
          <p:nvPr/>
        </p:nvSpPr>
        <p:spPr>
          <a:xfrm>
            <a:off x="4869628" y="4992306"/>
            <a:ext cx="2452744" cy="50560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JETZT KONTAKTIEREN</a:t>
            </a:r>
          </a:p>
        </p:txBody>
      </p:sp>
      <p:pic>
        <p:nvPicPr>
          <p:cNvPr id="6" name="Grafik 5" descr="È possibile quindi prenderci cura del nostro benessere scegliendo con ...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0" t="506" r="15827" b="29061"/>
          <a:stretch/>
        </p:blipFill>
        <p:spPr>
          <a:xfrm>
            <a:off x="6096000" y="808438"/>
            <a:ext cx="3024689" cy="1800000"/>
          </a:xfrm>
          <a:prstGeom prst="rect">
            <a:avLst/>
          </a:prstGeom>
        </p:spPr>
      </p:pic>
      <p:sp>
        <p:nvSpPr>
          <p:cNvPr id="33" name="Rechteck: abgerundete Ecken 32">
            <a:hlinkClick r:id="rId7" action="ppaction://hlinksldjump"/>
          </p:cNvPr>
          <p:cNvSpPr/>
          <p:nvPr/>
        </p:nvSpPr>
        <p:spPr>
          <a:xfrm>
            <a:off x="6356104" y="1748277"/>
            <a:ext cx="2452744" cy="50560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MOTIVATION</a:t>
            </a:r>
          </a:p>
        </p:txBody>
      </p:sp>
      <p:pic>
        <p:nvPicPr>
          <p:cNvPr id="7" name="Grafik 6" descr="Nosotras hoy hemos estado mirando las gafas de sol Ray-Ban para este ...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6" t="10891" r="24892" b="19683"/>
          <a:stretch/>
        </p:blipFill>
        <p:spPr>
          <a:xfrm>
            <a:off x="9120689" y="814947"/>
            <a:ext cx="3071312" cy="1793491"/>
          </a:xfrm>
          <a:prstGeom prst="rect">
            <a:avLst/>
          </a:prstGeom>
        </p:spPr>
      </p:pic>
      <p:sp>
        <p:nvSpPr>
          <p:cNvPr id="34" name="Rechteck: abgerundete Ecken 33"/>
          <p:cNvSpPr/>
          <p:nvPr/>
        </p:nvSpPr>
        <p:spPr>
          <a:xfrm>
            <a:off x="9380793" y="1752739"/>
            <a:ext cx="2452744" cy="50560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AUFMERKSAMKEIT</a:t>
            </a:r>
          </a:p>
        </p:txBody>
      </p:sp>
      <p:pic>
        <p:nvPicPr>
          <p:cNvPr id="8" name="Grafik 7" descr="Sumatra Cyber ~ Menurut penelitian bahwa DNA bukan berasal dari bumi ...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3538"/>
          <a:stretch/>
        </p:blipFill>
        <p:spPr>
          <a:xfrm>
            <a:off x="6096000" y="2608438"/>
            <a:ext cx="3024689" cy="1789142"/>
          </a:xfrm>
          <a:prstGeom prst="rect">
            <a:avLst/>
          </a:prstGeom>
        </p:spPr>
      </p:pic>
      <p:sp>
        <p:nvSpPr>
          <p:cNvPr id="35" name="Rechteck: abgerundete Ecken 34"/>
          <p:cNvSpPr/>
          <p:nvPr/>
        </p:nvSpPr>
        <p:spPr>
          <a:xfrm>
            <a:off x="6356104" y="3545155"/>
            <a:ext cx="2452744" cy="50560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KOMPLEXITÄT</a:t>
            </a:r>
          </a:p>
        </p:txBody>
      </p:sp>
      <p:pic>
        <p:nvPicPr>
          <p:cNvPr id="9" name="Grafik 8" descr="Datei:Zeitplan-Mobilitätsdrehscheibe-A-Hbf.PNG – Wikipedia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498" t="17588" r="61934" b="41143"/>
          <a:stretch/>
        </p:blipFill>
        <p:spPr>
          <a:xfrm>
            <a:off x="9124222" y="2604089"/>
            <a:ext cx="3067778" cy="1800000"/>
          </a:xfrm>
          <a:prstGeom prst="rect">
            <a:avLst/>
          </a:prstGeom>
        </p:spPr>
      </p:pic>
      <p:sp>
        <p:nvSpPr>
          <p:cNvPr id="36" name="Rechteck: abgerundete Ecken 35"/>
          <p:cNvSpPr/>
          <p:nvPr/>
        </p:nvSpPr>
        <p:spPr>
          <a:xfrm>
            <a:off x="9380793" y="3545155"/>
            <a:ext cx="2452744" cy="50560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ZEITMANAGEMENT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6276931" y="974467"/>
            <a:ext cx="2452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Herausforderung #1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9301620" y="969978"/>
            <a:ext cx="2452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Herausforderung #2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6276931" y="2758194"/>
            <a:ext cx="2452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Herausforderung #3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9301620" y="2762394"/>
            <a:ext cx="2452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Herausforderung #4</a:t>
            </a:r>
          </a:p>
        </p:txBody>
      </p:sp>
      <p:sp>
        <p:nvSpPr>
          <p:cNvPr id="24" name="Rechteck 23"/>
          <p:cNvSpPr/>
          <p:nvPr/>
        </p:nvSpPr>
        <p:spPr>
          <a:xfrm>
            <a:off x="0" y="359999"/>
            <a:ext cx="6096000" cy="45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de-DE" sz="2400" b="1" dirty="0">
                <a:solidFill>
                  <a:schemeClr val="tx1"/>
                </a:solidFill>
              </a:rPr>
              <a:t>	Startseite</a:t>
            </a:r>
          </a:p>
        </p:txBody>
      </p:sp>
      <p:sp>
        <p:nvSpPr>
          <p:cNvPr id="25" name="Rechteck 24"/>
          <p:cNvSpPr/>
          <p:nvPr/>
        </p:nvSpPr>
        <p:spPr>
          <a:xfrm>
            <a:off x="6096000" y="361560"/>
            <a:ext cx="6096000" cy="45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prstDash val="lg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de-DE" sz="2000" dirty="0">
                <a:solidFill>
                  <a:schemeClr val="tx1"/>
                </a:solidFill>
                <a:hlinkClick r:id="rId4" action="ppaction://hlinksldjump"/>
              </a:rPr>
              <a:t>Grundlagen</a:t>
            </a:r>
            <a:r>
              <a:rPr lang="de-DE" sz="2000" dirty="0">
                <a:solidFill>
                  <a:schemeClr val="tx1"/>
                </a:solidFill>
              </a:rPr>
              <a:t>	</a:t>
            </a:r>
            <a:r>
              <a:rPr lang="de-DE" sz="2000" dirty="0">
                <a:solidFill>
                  <a:schemeClr val="tx1"/>
                </a:solidFill>
                <a:hlinkClick r:id="rId13" action="ppaction://hlinksldjump"/>
              </a:rPr>
              <a:t>Herausforderungen </a:t>
            </a:r>
            <a:r>
              <a:rPr lang="de-DE" sz="1600" dirty="0">
                <a:solidFill>
                  <a:schemeClr val="tx1"/>
                </a:solidFill>
                <a:hlinkClick r:id="rId13" action="ppaction://hlinksldjump"/>
              </a:rPr>
              <a:t>▼</a:t>
            </a:r>
            <a:r>
              <a:rPr lang="de-DE" sz="20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26" name="Rechteck 25"/>
          <p:cNvSpPr/>
          <p:nvPr/>
        </p:nvSpPr>
        <p:spPr>
          <a:xfrm>
            <a:off x="0" y="5738572"/>
            <a:ext cx="12192000" cy="11194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bg1"/>
                </a:solidFill>
              </a:rPr>
              <a:t>	Impressum</a:t>
            </a:r>
            <a:endParaRPr lang="de-DE" dirty="0"/>
          </a:p>
        </p:txBody>
      </p:sp>
      <p:pic>
        <p:nvPicPr>
          <p:cNvPr id="28" name="Grafik 27" descr="Cara membuat Komentar stiker di Facebook - CybShare"/>
          <p:cNvPicPr>
            <a:picLocks noChangeAspect="1"/>
          </p:cNvPicPr>
          <p:nvPr/>
        </p:nvPicPr>
        <p:blipFill rotWithShape="1">
          <a:blip r:embed="rId14">
            <a:clrChange>
              <a:clrFrom>
                <a:srgbClr val="3B5999"/>
              </a:clrFrom>
              <a:clrTo>
                <a:srgbClr val="3B599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2" t="7191" r="23245" b="9004"/>
          <a:stretch/>
        </p:blipFill>
        <p:spPr>
          <a:xfrm>
            <a:off x="10011784" y="6154797"/>
            <a:ext cx="342450" cy="344639"/>
          </a:xfrm>
          <a:prstGeom prst="rect">
            <a:avLst/>
          </a:prstGeom>
        </p:spPr>
      </p:pic>
      <p:pic>
        <p:nvPicPr>
          <p:cNvPr id="29" name="Grafik 28" descr="Análisis de Medios: Twitter recopilará información personal para ..."/>
          <p:cNvPicPr>
            <a:picLocks noChangeAspect="1"/>
          </p:cNvPicPr>
          <p:nvPr/>
        </p:nvPicPr>
        <p:blipFill>
          <a:blip r:embed="rId1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609" y="6170594"/>
            <a:ext cx="424497" cy="344639"/>
          </a:xfrm>
          <a:prstGeom prst="rect">
            <a:avLst/>
          </a:prstGeom>
        </p:spPr>
      </p:pic>
      <p:pic>
        <p:nvPicPr>
          <p:cNvPr id="31" name="Grafik 30" descr="whatsapp Archives - Tú Que Sabes de Esto..."/>
          <p:cNvPicPr>
            <a:picLocks noChangeAspect="1"/>
          </p:cNvPicPr>
          <p:nvPr/>
        </p:nvPicPr>
        <p:blipFill>
          <a:blip r:embed="rId16">
            <a:clrChange>
              <a:clrFrom>
                <a:srgbClr val="189D0E"/>
              </a:clrFrom>
              <a:clrTo>
                <a:srgbClr val="189D0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832" y="6170233"/>
            <a:ext cx="341143" cy="3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45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hlinkClick r:id="" action="ppaction://noaction"/>
          </p:cNvPr>
          <p:cNvSpPr/>
          <p:nvPr/>
        </p:nvSpPr>
        <p:spPr>
          <a:xfrm>
            <a:off x="0" y="4400178"/>
            <a:ext cx="12192000" cy="13383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b="-447540"/>
            </a:stretch>
          </a:blip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 dirty="0">
              <a:latin typeface="Segoe Print" panose="02000600000000000000" pitchFamily="2" charset="0"/>
            </a:endParaRPr>
          </a:p>
        </p:txBody>
      </p:sp>
      <p:sp>
        <p:nvSpPr>
          <p:cNvPr id="2" name="Rechteck 1">
            <a:hlinkClick r:id="" action="ppaction://noaction"/>
          </p:cNvPr>
          <p:cNvSpPr/>
          <p:nvPr/>
        </p:nvSpPr>
        <p:spPr>
          <a:xfrm>
            <a:off x="0" y="809999"/>
            <a:ext cx="6096000" cy="360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1" b="-29701"/>
            </a:stretch>
          </a:blip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latin typeface="CabinSketch" panose="020B0803050202020004" pitchFamily="34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0" y="-1"/>
            <a:ext cx="12192000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Willkommen bei </a:t>
            </a:r>
            <a:r>
              <a:rPr lang="de-DE" sz="2400" b="1" dirty="0"/>
              <a:t>Didaktik in Tutorien</a:t>
            </a:r>
            <a:endParaRPr lang="de-DE" sz="2400" dirty="0"/>
          </a:p>
        </p:txBody>
      </p:sp>
      <p:sp>
        <p:nvSpPr>
          <p:cNvPr id="30" name="Rechteck: abgerundete Ecken 29">
            <a:hlinkClick r:id="rId4" action="ppaction://hlinksldjump"/>
          </p:cNvPr>
          <p:cNvSpPr/>
          <p:nvPr/>
        </p:nvSpPr>
        <p:spPr>
          <a:xfrm>
            <a:off x="260104" y="3545156"/>
            <a:ext cx="2452744" cy="50560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STARTEN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246200" y="1651767"/>
            <a:ext cx="493329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de-DE" sz="2400" dirty="0">
                <a:solidFill>
                  <a:schemeClr val="bg1"/>
                </a:solidFill>
                <a:latin typeface="CabinSketch" panose="020B0803050202020004" pitchFamily="34" charset="0"/>
              </a:rPr>
              <a:t>Grundlagen der Didaktik </a:t>
            </a:r>
          </a:p>
          <a:p>
            <a:pPr lvl="0">
              <a:defRPr/>
            </a:pPr>
            <a:r>
              <a:rPr lang="de-DE" sz="2400" dirty="0">
                <a:solidFill>
                  <a:schemeClr val="bg1"/>
                </a:solidFill>
                <a:latin typeface="CabinSketch" panose="020B0803050202020004" pitchFamily="34" charset="0"/>
              </a:rPr>
              <a:t>_</a:t>
            </a:r>
          </a:p>
          <a:p>
            <a:pPr lvl="0">
              <a:defRPr/>
            </a:pPr>
            <a:endParaRPr lang="de-DE" sz="2400" dirty="0">
              <a:solidFill>
                <a:schemeClr val="bg1"/>
              </a:solidFill>
              <a:latin typeface="CabinSketch" panose="020B0803050202020004" pitchFamily="34" charset="0"/>
            </a:endParaRPr>
          </a:p>
          <a:p>
            <a:pPr lvl="0">
              <a:defRPr/>
            </a:pPr>
            <a:r>
              <a:rPr lang="de-DE" dirty="0">
                <a:solidFill>
                  <a:schemeClr val="bg1"/>
                </a:solidFill>
                <a:latin typeface="CabinSketch" panose="020B0803050202020004" pitchFamily="34" charset="0"/>
              </a:rPr>
              <a:t>Diese Lernumgebung führt durch die Grundlagen der Didaktik für Tutorien </a:t>
            </a:r>
            <a:endParaRPr lang="de-DE" sz="2400" dirty="0">
              <a:solidFill>
                <a:schemeClr val="bg1"/>
              </a:solidFill>
              <a:latin typeface="CabinSketch" panose="020B0803050202020004" pitchFamily="34" charset="0"/>
            </a:endParaRPr>
          </a:p>
        </p:txBody>
      </p:sp>
      <p:sp>
        <p:nvSpPr>
          <p:cNvPr id="40" name="Rechteck 39"/>
          <p:cNvSpPr/>
          <p:nvPr/>
        </p:nvSpPr>
        <p:spPr>
          <a:xfrm>
            <a:off x="2094158" y="4483338"/>
            <a:ext cx="7917626" cy="540000"/>
          </a:xfrm>
          <a:prstGeom prst="rect">
            <a:avLst/>
          </a:prstGeom>
          <a:noFill/>
          <a:ln>
            <a:noFill/>
            <a:prstDash val="lg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Stell uns deine Fragen oder sende uns dein eigenes Problem.</a:t>
            </a:r>
          </a:p>
        </p:txBody>
      </p:sp>
      <p:sp>
        <p:nvSpPr>
          <p:cNvPr id="41" name="Rechteck: abgerundete Ecken 40"/>
          <p:cNvSpPr/>
          <p:nvPr/>
        </p:nvSpPr>
        <p:spPr>
          <a:xfrm>
            <a:off x="4869628" y="4992306"/>
            <a:ext cx="2452744" cy="50560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JETZT KONTAKTIEREN</a:t>
            </a:r>
          </a:p>
        </p:txBody>
      </p:sp>
      <p:pic>
        <p:nvPicPr>
          <p:cNvPr id="6" name="Grafik 5" descr="È possibile quindi prenderci cura del nostro benessere scegliendo con ...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0" t="506" r="15827" b="29061"/>
          <a:stretch/>
        </p:blipFill>
        <p:spPr>
          <a:xfrm>
            <a:off x="6096000" y="808438"/>
            <a:ext cx="3024689" cy="1800000"/>
          </a:xfrm>
          <a:prstGeom prst="rect">
            <a:avLst/>
          </a:prstGeom>
        </p:spPr>
      </p:pic>
      <p:sp>
        <p:nvSpPr>
          <p:cNvPr id="33" name="Rechteck: abgerundete Ecken 32">
            <a:hlinkClick r:id="rId7" action="ppaction://hlinksldjump"/>
          </p:cNvPr>
          <p:cNvSpPr/>
          <p:nvPr/>
        </p:nvSpPr>
        <p:spPr>
          <a:xfrm>
            <a:off x="6356104" y="1748277"/>
            <a:ext cx="2452744" cy="50560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MOTIVATION</a:t>
            </a:r>
          </a:p>
        </p:txBody>
      </p:sp>
      <p:pic>
        <p:nvPicPr>
          <p:cNvPr id="7" name="Grafik 6" descr="Nosotras hoy hemos estado mirando las gafas de sol Ray-Ban para este ...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6" t="10891" r="24892" b="19683"/>
          <a:stretch/>
        </p:blipFill>
        <p:spPr>
          <a:xfrm>
            <a:off x="9120689" y="814947"/>
            <a:ext cx="3071312" cy="1793491"/>
          </a:xfrm>
          <a:prstGeom prst="rect">
            <a:avLst/>
          </a:prstGeom>
        </p:spPr>
      </p:pic>
      <p:sp>
        <p:nvSpPr>
          <p:cNvPr id="34" name="Rechteck: abgerundete Ecken 33"/>
          <p:cNvSpPr/>
          <p:nvPr/>
        </p:nvSpPr>
        <p:spPr>
          <a:xfrm>
            <a:off x="9380793" y="1752739"/>
            <a:ext cx="2452744" cy="50560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AUFMERKSAMKEIT</a:t>
            </a:r>
          </a:p>
        </p:txBody>
      </p:sp>
      <p:pic>
        <p:nvPicPr>
          <p:cNvPr id="8" name="Grafik 7" descr="Sumatra Cyber ~ Menurut penelitian bahwa DNA bukan berasal dari bumi ...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3538"/>
          <a:stretch/>
        </p:blipFill>
        <p:spPr>
          <a:xfrm>
            <a:off x="6096000" y="2608438"/>
            <a:ext cx="3024689" cy="1789142"/>
          </a:xfrm>
          <a:prstGeom prst="rect">
            <a:avLst/>
          </a:prstGeom>
        </p:spPr>
      </p:pic>
      <p:sp>
        <p:nvSpPr>
          <p:cNvPr id="35" name="Rechteck: abgerundete Ecken 34"/>
          <p:cNvSpPr/>
          <p:nvPr/>
        </p:nvSpPr>
        <p:spPr>
          <a:xfrm>
            <a:off x="6356104" y="3545155"/>
            <a:ext cx="2452744" cy="50560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KOMPLEXITÄT</a:t>
            </a:r>
          </a:p>
        </p:txBody>
      </p:sp>
      <p:pic>
        <p:nvPicPr>
          <p:cNvPr id="9" name="Grafik 8" descr="Datei:Zeitplan-Mobilitätsdrehscheibe-A-Hbf.PNG – Wikipedia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498" t="17588" r="61934" b="41143"/>
          <a:stretch/>
        </p:blipFill>
        <p:spPr>
          <a:xfrm>
            <a:off x="9124222" y="2604089"/>
            <a:ext cx="3067778" cy="1800000"/>
          </a:xfrm>
          <a:prstGeom prst="rect">
            <a:avLst/>
          </a:prstGeom>
        </p:spPr>
      </p:pic>
      <p:sp>
        <p:nvSpPr>
          <p:cNvPr id="36" name="Rechteck: abgerundete Ecken 35"/>
          <p:cNvSpPr/>
          <p:nvPr/>
        </p:nvSpPr>
        <p:spPr>
          <a:xfrm>
            <a:off x="9380793" y="3545155"/>
            <a:ext cx="2452744" cy="50560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ZEITMANAGEMENT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6276931" y="974467"/>
            <a:ext cx="2452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Herausforderung #1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9301620" y="969978"/>
            <a:ext cx="2452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Herausforderung #2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6276931" y="2758194"/>
            <a:ext cx="2452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Herausforderung #3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9301620" y="2762394"/>
            <a:ext cx="2452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Herausforderung #4</a:t>
            </a:r>
          </a:p>
        </p:txBody>
      </p:sp>
      <p:sp>
        <p:nvSpPr>
          <p:cNvPr id="24" name="Rechteck 23"/>
          <p:cNvSpPr/>
          <p:nvPr/>
        </p:nvSpPr>
        <p:spPr>
          <a:xfrm>
            <a:off x="0" y="359999"/>
            <a:ext cx="6096000" cy="45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de-DE" sz="2400" b="1" dirty="0">
                <a:solidFill>
                  <a:schemeClr val="tx1"/>
                </a:solidFill>
              </a:rPr>
              <a:t>	</a:t>
            </a:r>
            <a:r>
              <a:rPr lang="de-DE" sz="2400" b="1" dirty="0">
                <a:solidFill>
                  <a:schemeClr val="tx1"/>
                </a:solidFill>
                <a:hlinkClick r:id="rId13" action="ppaction://hlinksldjump"/>
              </a:rPr>
              <a:t>Startseite</a:t>
            </a:r>
            <a:endParaRPr lang="de-DE" sz="2400" b="1" dirty="0">
              <a:solidFill>
                <a:schemeClr val="tx1"/>
              </a:solidFill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6096000" y="361560"/>
            <a:ext cx="6096000" cy="45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prstDash val="lg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de-DE" sz="2000" dirty="0">
                <a:solidFill>
                  <a:schemeClr val="tx1"/>
                </a:solidFill>
                <a:hlinkClick r:id="rId4" action="ppaction://hlinksldjump"/>
              </a:rPr>
              <a:t>Grundlagen</a:t>
            </a:r>
            <a:r>
              <a:rPr lang="de-DE" sz="2000" dirty="0">
                <a:solidFill>
                  <a:schemeClr val="tx1"/>
                </a:solidFill>
              </a:rPr>
              <a:t>	Herausforderungen </a:t>
            </a:r>
            <a:r>
              <a:rPr lang="de-DE" sz="1600" dirty="0">
                <a:solidFill>
                  <a:schemeClr val="tx1"/>
                </a:solidFill>
              </a:rPr>
              <a:t>▼</a:t>
            </a:r>
            <a:r>
              <a:rPr lang="de-DE" sz="20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26" name="Rechteck 25"/>
          <p:cNvSpPr/>
          <p:nvPr/>
        </p:nvSpPr>
        <p:spPr>
          <a:xfrm>
            <a:off x="0" y="5738572"/>
            <a:ext cx="12192000" cy="11194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bg1"/>
                </a:solidFill>
              </a:rPr>
              <a:t>	Impressum</a:t>
            </a:r>
            <a:endParaRPr lang="de-DE" dirty="0"/>
          </a:p>
        </p:txBody>
      </p:sp>
      <p:pic>
        <p:nvPicPr>
          <p:cNvPr id="28" name="Grafik 27" descr="Cara membuat Komentar stiker di Facebook - CybShare"/>
          <p:cNvPicPr>
            <a:picLocks noChangeAspect="1"/>
          </p:cNvPicPr>
          <p:nvPr/>
        </p:nvPicPr>
        <p:blipFill rotWithShape="1">
          <a:blip r:embed="rId14">
            <a:clrChange>
              <a:clrFrom>
                <a:srgbClr val="3B5999"/>
              </a:clrFrom>
              <a:clrTo>
                <a:srgbClr val="3B599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2" t="7191" r="23245" b="9004"/>
          <a:stretch/>
        </p:blipFill>
        <p:spPr>
          <a:xfrm>
            <a:off x="10011784" y="6154797"/>
            <a:ext cx="342450" cy="344639"/>
          </a:xfrm>
          <a:prstGeom prst="rect">
            <a:avLst/>
          </a:prstGeom>
        </p:spPr>
      </p:pic>
      <p:pic>
        <p:nvPicPr>
          <p:cNvPr id="29" name="Grafik 28" descr="Análisis de Medios: Twitter recopilará información personal para ..."/>
          <p:cNvPicPr>
            <a:picLocks noChangeAspect="1"/>
          </p:cNvPicPr>
          <p:nvPr/>
        </p:nvPicPr>
        <p:blipFill>
          <a:blip r:embed="rId1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609" y="6170594"/>
            <a:ext cx="424497" cy="344639"/>
          </a:xfrm>
          <a:prstGeom prst="rect">
            <a:avLst/>
          </a:prstGeom>
        </p:spPr>
      </p:pic>
      <p:pic>
        <p:nvPicPr>
          <p:cNvPr id="31" name="Grafik 30" descr="whatsapp Archives - Tú Que Sabes de Esto..."/>
          <p:cNvPicPr>
            <a:picLocks noChangeAspect="1"/>
          </p:cNvPicPr>
          <p:nvPr/>
        </p:nvPicPr>
        <p:blipFill>
          <a:blip r:embed="rId16">
            <a:clrChange>
              <a:clrFrom>
                <a:srgbClr val="189D0E"/>
              </a:clrFrom>
              <a:clrTo>
                <a:srgbClr val="189D0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832" y="6170233"/>
            <a:ext cx="341143" cy="34500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9380793" y="808438"/>
            <a:ext cx="1940039" cy="179226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127000" dist="50800" dir="5400000" sx="104000" sy="104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80000" tIns="36000" rtlCol="0" anchor="t"/>
          <a:lstStyle/>
          <a:p>
            <a:pPr>
              <a:lnSpc>
                <a:spcPct val="150000"/>
              </a:lnSpc>
            </a:pPr>
            <a:r>
              <a:rPr lang="de-DE" dirty="0">
                <a:hlinkClick r:id="rId7" action="ppaction://hlinksldjump"/>
              </a:rPr>
              <a:t>Motivation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/>
              <a:t>Aufmerksamkeit</a:t>
            </a:r>
          </a:p>
          <a:p>
            <a:pPr>
              <a:lnSpc>
                <a:spcPct val="150000"/>
              </a:lnSpc>
            </a:pPr>
            <a:r>
              <a:rPr lang="de-DE" dirty="0"/>
              <a:t>Komplexität</a:t>
            </a:r>
          </a:p>
          <a:p>
            <a:pPr>
              <a:lnSpc>
                <a:spcPct val="150000"/>
              </a:lnSpc>
            </a:pPr>
            <a:r>
              <a:rPr lang="de-DE" dirty="0"/>
              <a:t>Zeitmanagement</a:t>
            </a:r>
          </a:p>
        </p:txBody>
      </p:sp>
    </p:spTree>
    <p:extLst>
      <p:ext uri="{BB962C8B-B14F-4D97-AF65-F5344CB8AC3E}">
        <p14:creationId xmlns:p14="http://schemas.microsoft.com/office/powerpoint/2010/main" val="4110957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772" t="1285" r="1375" b="1526"/>
          <a:stretch/>
        </p:blipFill>
        <p:spPr>
          <a:xfrm>
            <a:off x="2345298" y="419952"/>
            <a:ext cx="7501404" cy="5987268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0" y="0"/>
            <a:ext cx="6096000" cy="4159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de-DE" sz="2400" b="1" dirty="0">
                <a:solidFill>
                  <a:schemeClr val="bg1"/>
                </a:solidFill>
              </a:rPr>
              <a:t>	</a:t>
            </a:r>
            <a:r>
              <a:rPr lang="de-DE" sz="2400" b="1" dirty="0">
                <a:solidFill>
                  <a:schemeClr val="bg1"/>
                </a:solidFill>
                <a:hlinkClick r:id="rId3" action="ppaction://hlinksldjump"/>
              </a:rPr>
              <a:t>Startseite</a:t>
            </a:r>
            <a:endParaRPr lang="de-DE" sz="2400" b="1" dirty="0">
              <a:solidFill>
                <a:schemeClr val="bg1"/>
              </a:solidFill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6096000" y="0"/>
            <a:ext cx="6096000" cy="4159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de-DE" sz="2000" dirty="0">
                <a:solidFill>
                  <a:schemeClr val="bg1"/>
                </a:solidFill>
              </a:rPr>
              <a:t>Grundlagen	Herausforderungen </a:t>
            </a:r>
            <a:r>
              <a:rPr lang="de-DE" sz="1600" dirty="0">
                <a:solidFill>
                  <a:schemeClr val="bg1"/>
                </a:solidFill>
              </a:rPr>
              <a:t>▼</a:t>
            </a:r>
            <a:r>
              <a:rPr lang="de-DE" sz="2000" dirty="0">
                <a:solidFill>
                  <a:schemeClr val="bg1"/>
                </a:solidFill>
              </a:rPr>
              <a:t>	</a:t>
            </a:r>
          </a:p>
        </p:txBody>
      </p:sp>
      <p:cxnSp>
        <p:nvCxnSpPr>
          <p:cNvPr id="45" name="Gerader Verbinder 44"/>
          <p:cNvCxnSpPr/>
          <p:nvPr/>
        </p:nvCxnSpPr>
        <p:spPr>
          <a:xfrm flipV="1">
            <a:off x="-1" y="415903"/>
            <a:ext cx="12192001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" name="Rechteck 16"/>
          <p:cNvSpPr/>
          <p:nvPr/>
        </p:nvSpPr>
        <p:spPr>
          <a:xfrm>
            <a:off x="0" y="6407223"/>
            <a:ext cx="12192000" cy="45077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bg1"/>
                </a:solidFill>
              </a:rPr>
              <a:t>	Impressum</a:t>
            </a:r>
            <a:endParaRPr lang="de-DE" dirty="0"/>
          </a:p>
        </p:txBody>
      </p:sp>
      <p:pic>
        <p:nvPicPr>
          <p:cNvPr id="34" name="Grafik 33" descr="Cara membuat Komentar stiker di Facebook - CybShare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3B5999"/>
              </a:clrFrom>
              <a:clrTo>
                <a:srgbClr val="3B599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2" t="7191" r="23245" b="9004"/>
          <a:stretch/>
        </p:blipFill>
        <p:spPr>
          <a:xfrm>
            <a:off x="10021309" y="6453702"/>
            <a:ext cx="342450" cy="344639"/>
          </a:xfrm>
          <a:prstGeom prst="rect">
            <a:avLst/>
          </a:prstGeom>
        </p:spPr>
      </p:pic>
      <p:pic>
        <p:nvPicPr>
          <p:cNvPr id="35" name="Grafik 34" descr="Análisis de Medios: Twitter recopilará información personal para ..."/>
          <p:cNvPicPr>
            <a:picLocks noChangeAspect="1"/>
          </p:cNvPicPr>
          <p:nvPr/>
        </p:nvPicPr>
        <p:blipFill>
          <a:blip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134" y="6469499"/>
            <a:ext cx="424497" cy="344639"/>
          </a:xfrm>
          <a:prstGeom prst="rect">
            <a:avLst/>
          </a:prstGeom>
        </p:spPr>
      </p:pic>
      <p:pic>
        <p:nvPicPr>
          <p:cNvPr id="36" name="Grafik 35" descr="whatsapp Archives - Tú Que Sabes de Esto..."/>
          <p:cNvPicPr>
            <a:picLocks noChangeAspect="1"/>
          </p:cNvPicPr>
          <p:nvPr/>
        </p:nvPicPr>
        <p:blipFill>
          <a:blip r:embed="rId6">
            <a:clrChange>
              <a:clrFrom>
                <a:srgbClr val="189D0E"/>
              </a:clrFrom>
              <a:clrTo>
                <a:srgbClr val="189D0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357" y="6469138"/>
            <a:ext cx="341143" cy="3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481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eck: abgerundete Ecken 29"/>
          <p:cNvSpPr/>
          <p:nvPr/>
        </p:nvSpPr>
        <p:spPr>
          <a:xfrm>
            <a:off x="950204" y="3659704"/>
            <a:ext cx="10291592" cy="1130031"/>
          </a:xfrm>
          <a:prstGeom prst="roundRect">
            <a:avLst>
              <a:gd name="adj" fmla="val 886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r>
              <a:rPr lang="de-DE" dirty="0" err="1">
                <a:solidFill>
                  <a:schemeClr val="tx1"/>
                </a:solidFill>
              </a:rPr>
              <a:t>Lorem</a:t>
            </a:r>
            <a:r>
              <a:rPr lang="de-DE" dirty="0">
                <a:solidFill>
                  <a:schemeClr val="tx1"/>
                </a:solidFill>
              </a:rPr>
              <a:t> Beispiel </a:t>
            </a:r>
            <a:r>
              <a:rPr lang="de-DE" dirty="0" err="1">
                <a:solidFill>
                  <a:schemeClr val="tx1"/>
                </a:solidFill>
              </a:rPr>
              <a:t>ipsum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dolor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sit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amet</a:t>
            </a:r>
            <a:r>
              <a:rPr lang="de-DE" dirty="0">
                <a:solidFill>
                  <a:schemeClr val="tx1"/>
                </a:solidFill>
              </a:rPr>
              <a:t>, </a:t>
            </a:r>
            <a:r>
              <a:rPr lang="de-DE" dirty="0" err="1">
                <a:solidFill>
                  <a:schemeClr val="tx1"/>
                </a:solidFill>
              </a:rPr>
              <a:t>consetetur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sadipscing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elitr</a:t>
            </a:r>
            <a:r>
              <a:rPr lang="de-DE" dirty="0">
                <a:solidFill>
                  <a:schemeClr val="tx1"/>
                </a:solidFill>
              </a:rPr>
              <a:t>, </a:t>
            </a:r>
            <a:r>
              <a:rPr lang="de-DE" dirty="0" err="1">
                <a:solidFill>
                  <a:schemeClr val="tx1"/>
                </a:solidFill>
              </a:rPr>
              <a:t>sed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diam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nonumy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eirmod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tempor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invidunt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ut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labore</a:t>
            </a:r>
            <a:r>
              <a:rPr lang="de-DE" dirty="0">
                <a:solidFill>
                  <a:schemeClr val="tx1"/>
                </a:solidFill>
              </a:rPr>
              <a:t> et </a:t>
            </a:r>
            <a:r>
              <a:rPr lang="de-DE" dirty="0" err="1">
                <a:solidFill>
                  <a:schemeClr val="tx1"/>
                </a:solidFill>
              </a:rPr>
              <a:t>dolore</a:t>
            </a:r>
            <a:r>
              <a:rPr lang="de-DE" dirty="0">
                <a:solidFill>
                  <a:schemeClr val="tx1"/>
                </a:solidFill>
              </a:rPr>
              <a:t> magna </a:t>
            </a:r>
            <a:r>
              <a:rPr lang="de-DE" dirty="0" err="1">
                <a:solidFill>
                  <a:schemeClr val="tx1"/>
                </a:solidFill>
              </a:rPr>
              <a:t>aliquyam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erat</a:t>
            </a:r>
            <a:r>
              <a:rPr lang="de-DE" dirty="0">
                <a:solidFill>
                  <a:schemeClr val="tx1"/>
                </a:solidFill>
              </a:rPr>
              <a:t>, </a:t>
            </a:r>
            <a:r>
              <a:rPr lang="de-DE" dirty="0" err="1">
                <a:solidFill>
                  <a:schemeClr val="tx1"/>
                </a:solidFill>
              </a:rPr>
              <a:t>sed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diam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voluptua</a:t>
            </a:r>
            <a:r>
              <a:rPr lang="de-DE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7" name="Grafik 16" descr="È possibile quindi prenderci cura del nostro benessere scegliendo con ...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5" t="24701" b="33952"/>
          <a:stretch/>
        </p:blipFill>
        <p:spPr>
          <a:xfrm>
            <a:off x="-1" y="0"/>
            <a:ext cx="12192001" cy="3429000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1" y="484092"/>
            <a:ext cx="4285560" cy="415906"/>
          </a:xfrm>
          <a:prstGeom prst="rect">
            <a:avLst/>
          </a:prstGeom>
          <a:noFill/>
          <a:ln>
            <a:noFill/>
            <a:prstDash val="lg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de-DE" sz="2400" b="1" dirty="0">
                <a:solidFill>
                  <a:schemeClr val="bg1"/>
                </a:solidFill>
              </a:rPr>
              <a:t>	</a:t>
            </a:r>
            <a:r>
              <a:rPr lang="de-DE" sz="2400" b="1" dirty="0">
                <a:solidFill>
                  <a:schemeClr val="bg1"/>
                </a:solidFill>
                <a:hlinkClick r:id="rId4" action="ppaction://hlinksldjump"/>
              </a:rPr>
              <a:t>Startseite</a:t>
            </a:r>
            <a:endParaRPr lang="de-DE" sz="2400" b="1" dirty="0">
              <a:solidFill>
                <a:schemeClr val="bg1"/>
              </a:solidFill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4109292" y="484093"/>
            <a:ext cx="8082708" cy="415903"/>
          </a:xfrm>
          <a:prstGeom prst="rect">
            <a:avLst/>
          </a:prstGeom>
          <a:noFill/>
          <a:ln>
            <a:noFill/>
            <a:prstDash val="lg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de-DE" sz="2000" dirty="0">
                <a:solidFill>
                  <a:schemeClr val="bg1"/>
                </a:solidFill>
                <a:hlinkClick r:id="rId5" action="ppaction://hlinksldjump"/>
              </a:rPr>
              <a:t>Grundlagen</a:t>
            </a:r>
            <a:r>
              <a:rPr lang="de-DE" sz="2000" dirty="0">
                <a:solidFill>
                  <a:schemeClr val="bg1"/>
                </a:solidFill>
              </a:rPr>
              <a:t>	Herausforderungen </a:t>
            </a:r>
            <a:r>
              <a:rPr lang="de-DE" sz="1600" dirty="0">
                <a:hlinkClick r:id="rId6" action="ppaction://hlinksldjump"/>
              </a:rPr>
              <a:t>▼</a:t>
            </a:r>
            <a:r>
              <a:rPr lang="de-DE" sz="2000" dirty="0"/>
              <a:t>	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-1" y="2110631"/>
            <a:ext cx="46050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</a:rPr>
              <a:t>	</a:t>
            </a:r>
            <a:r>
              <a:rPr lang="de-DE" sz="1400" b="1" dirty="0">
                <a:solidFill>
                  <a:schemeClr val="bg1"/>
                </a:solidFill>
              </a:rPr>
              <a:t>Herausforderung #1</a:t>
            </a:r>
            <a:endParaRPr lang="de-DE" sz="1000" b="1" dirty="0">
              <a:solidFill>
                <a:schemeClr val="bg1"/>
              </a:solidFill>
            </a:endParaRPr>
          </a:p>
          <a:p>
            <a:r>
              <a:rPr lang="de-DE" sz="3200" b="1" dirty="0">
                <a:solidFill>
                  <a:schemeClr val="bg1"/>
                </a:solidFill>
              </a:rPr>
              <a:t>	</a:t>
            </a:r>
            <a:r>
              <a:rPr lang="de-DE" sz="3600" b="1" dirty="0">
                <a:solidFill>
                  <a:schemeClr val="bg1"/>
                </a:solidFill>
              </a:rPr>
              <a:t>MOTIVATION</a:t>
            </a:r>
            <a:endParaRPr lang="de-DE" sz="3200" b="1" dirty="0">
              <a:solidFill>
                <a:schemeClr val="bg1"/>
              </a:solidFill>
            </a:endParaRPr>
          </a:p>
        </p:txBody>
      </p:sp>
      <p:sp>
        <p:nvSpPr>
          <p:cNvPr id="6" name="Rechteck: abgerundete Ecken 5"/>
          <p:cNvSpPr/>
          <p:nvPr/>
        </p:nvSpPr>
        <p:spPr>
          <a:xfrm>
            <a:off x="945614" y="3659704"/>
            <a:ext cx="10291592" cy="50677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Einleitung</a:t>
            </a:r>
          </a:p>
        </p:txBody>
      </p:sp>
      <p:sp>
        <p:nvSpPr>
          <p:cNvPr id="20" name="Rechteck: abgerundete Ecken 19">
            <a:hlinkClick r:id="rId7" action="ppaction://hlinksldjump"/>
          </p:cNvPr>
          <p:cNvSpPr/>
          <p:nvPr/>
        </p:nvSpPr>
        <p:spPr>
          <a:xfrm>
            <a:off x="941024" y="4904036"/>
            <a:ext cx="10291592" cy="50677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Theorie</a:t>
            </a:r>
          </a:p>
        </p:txBody>
      </p:sp>
      <p:sp>
        <p:nvSpPr>
          <p:cNvPr id="28" name="Rechteck: abgerundete Ecken 27"/>
          <p:cNvSpPr/>
          <p:nvPr/>
        </p:nvSpPr>
        <p:spPr>
          <a:xfrm>
            <a:off x="945614" y="5531424"/>
            <a:ext cx="10291592" cy="50677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Beispiel</a:t>
            </a:r>
          </a:p>
        </p:txBody>
      </p:sp>
      <p:sp>
        <p:nvSpPr>
          <p:cNvPr id="29" name="Rechteck: abgerundete Ecken 28"/>
          <p:cNvSpPr/>
          <p:nvPr/>
        </p:nvSpPr>
        <p:spPr>
          <a:xfrm>
            <a:off x="941024" y="6155942"/>
            <a:ext cx="10291592" cy="50677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812923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: abgerundete Ecken 17"/>
          <p:cNvSpPr/>
          <p:nvPr/>
        </p:nvSpPr>
        <p:spPr>
          <a:xfrm>
            <a:off x="950204" y="1148605"/>
            <a:ext cx="10291592" cy="4308923"/>
          </a:xfrm>
          <a:prstGeom prst="roundRect">
            <a:avLst>
              <a:gd name="adj" fmla="val 217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r>
              <a:rPr lang="de-DE" dirty="0" err="1">
                <a:solidFill>
                  <a:schemeClr val="tx1"/>
                </a:solidFill>
              </a:rPr>
              <a:t>Lorem</a:t>
            </a:r>
            <a:r>
              <a:rPr lang="de-DE" dirty="0">
                <a:solidFill>
                  <a:schemeClr val="tx1"/>
                </a:solidFill>
              </a:rPr>
              <a:t> Beispiel </a:t>
            </a:r>
            <a:r>
              <a:rPr lang="de-DE" dirty="0" err="1">
                <a:solidFill>
                  <a:schemeClr val="tx1"/>
                </a:solidFill>
              </a:rPr>
              <a:t>ipsum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dolor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sit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amet</a:t>
            </a:r>
            <a:r>
              <a:rPr lang="de-DE" dirty="0">
                <a:solidFill>
                  <a:schemeClr val="tx1"/>
                </a:solidFill>
              </a:rPr>
              <a:t>, </a:t>
            </a:r>
            <a:r>
              <a:rPr lang="de-DE" dirty="0" err="1">
                <a:solidFill>
                  <a:schemeClr val="tx1"/>
                </a:solidFill>
              </a:rPr>
              <a:t>consetetur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sadipscing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elitr</a:t>
            </a:r>
            <a:r>
              <a:rPr lang="de-DE" dirty="0">
                <a:solidFill>
                  <a:schemeClr val="tx1"/>
                </a:solidFill>
              </a:rPr>
              <a:t>, </a:t>
            </a:r>
            <a:r>
              <a:rPr lang="de-DE" dirty="0" err="1">
                <a:solidFill>
                  <a:schemeClr val="tx1"/>
                </a:solidFill>
              </a:rPr>
              <a:t>sed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diam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nonumy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eirmod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tempor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invidunt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ut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labore</a:t>
            </a:r>
            <a:r>
              <a:rPr lang="de-DE" dirty="0">
                <a:solidFill>
                  <a:schemeClr val="tx1"/>
                </a:solidFill>
              </a:rPr>
              <a:t> et </a:t>
            </a:r>
            <a:r>
              <a:rPr lang="de-DE" dirty="0" err="1">
                <a:solidFill>
                  <a:schemeClr val="tx1"/>
                </a:solidFill>
              </a:rPr>
              <a:t>dolore</a:t>
            </a:r>
            <a:r>
              <a:rPr lang="de-DE" dirty="0">
                <a:solidFill>
                  <a:schemeClr val="tx1"/>
                </a:solidFill>
              </a:rPr>
              <a:t> magna </a:t>
            </a:r>
            <a:r>
              <a:rPr lang="de-DE" dirty="0" err="1">
                <a:solidFill>
                  <a:schemeClr val="tx1"/>
                </a:solidFill>
              </a:rPr>
              <a:t>aliquyam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erat</a:t>
            </a:r>
            <a:r>
              <a:rPr lang="de-DE" dirty="0">
                <a:solidFill>
                  <a:schemeClr val="tx1"/>
                </a:solidFill>
              </a:rPr>
              <a:t>, </a:t>
            </a:r>
            <a:r>
              <a:rPr lang="de-DE" dirty="0" err="1">
                <a:solidFill>
                  <a:schemeClr val="tx1"/>
                </a:solidFill>
              </a:rPr>
              <a:t>sed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diam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voluptua</a:t>
            </a:r>
            <a:r>
              <a:rPr lang="de-DE" dirty="0">
                <a:solidFill>
                  <a:schemeClr val="tx1"/>
                </a:solidFill>
              </a:rPr>
              <a:t>. At </a:t>
            </a:r>
            <a:r>
              <a:rPr lang="de-DE" dirty="0" err="1">
                <a:solidFill>
                  <a:schemeClr val="tx1"/>
                </a:solidFill>
              </a:rPr>
              <a:t>vero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eos</a:t>
            </a:r>
            <a:r>
              <a:rPr lang="de-DE" dirty="0">
                <a:solidFill>
                  <a:schemeClr val="tx1"/>
                </a:solidFill>
              </a:rPr>
              <a:t> et </a:t>
            </a:r>
            <a:r>
              <a:rPr lang="de-DE" dirty="0" err="1">
                <a:solidFill>
                  <a:schemeClr val="tx1"/>
                </a:solidFill>
              </a:rPr>
              <a:t>accusam</a:t>
            </a:r>
            <a:r>
              <a:rPr lang="de-DE" dirty="0">
                <a:solidFill>
                  <a:schemeClr val="tx1"/>
                </a:solidFill>
              </a:rPr>
              <a:t> et </a:t>
            </a:r>
            <a:r>
              <a:rPr lang="de-DE" dirty="0" err="1">
                <a:solidFill>
                  <a:schemeClr val="tx1"/>
                </a:solidFill>
              </a:rPr>
              <a:t>justo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duo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dolores</a:t>
            </a:r>
            <a:r>
              <a:rPr lang="de-DE" dirty="0">
                <a:solidFill>
                  <a:schemeClr val="tx1"/>
                </a:solidFill>
              </a:rPr>
              <a:t> et </a:t>
            </a:r>
            <a:r>
              <a:rPr lang="de-DE" dirty="0" err="1">
                <a:solidFill>
                  <a:schemeClr val="tx1"/>
                </a:solidFill>
              </a:rPr>
              <a:t>ea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rebum</a:t>
            </a:r>
            <a:r>
              <a:rPr lang="de-DE" dirty="0">
                <a:solidFill>
                  <a:schemeClr val="tx1"/>
                </a:solidFill>
              </a:rPr>
              <a:t>. Stet </a:t>
            </a:r>
            <a:r>
              <a:rPr lang="de-DE" dirty="0" err="1">
                <a:solidFill>
                  <a:schemeClr val="tx1"/>
                </a:solidFill>
              </a:rPr>
              <a:t>clita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kasd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gubergren</a:t>
            </a:r>
            <a:r>
              <a:rPr lang="de-DE" dirty="0">
                <a:solidFill>
                  <a:schemeClr val="tx1"/>
                </a:solidFill>
              </a:rPr>
              <a:t>, </a:t>
            </a:r>
            <a:r>
              <a:rPr lang="de-DE" dirty="0" err="1">
                <a:solidFill>
                  <a:schemeClr val="tx1"/>
                </a:solidFill>
              </a:rPr>
              <a:t>no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sea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takimata</a:t>
            </a:r>
            <a:r>
              <a:rPr lang="de-DE" dirty="0">
                <a:solidFill>
                  <a:schemeClr val="tx1"/>
                </a:solidFill>
              </a:rPr>
              <a:t> sanctus </a:t>
            </a:r>
            <a:r>
              <a:rPr lang="de-DE" dirty="0" err="1">
                <a:solidFill>
                  <a:schemeClr val="tx1"/>
                </a:solidFill>
              </a:rPr>
              <a:t>est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Lorem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ipsum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dolor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sit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amet</a:t>
            </a:r>
            <a:r>
              <a:rPr lang="de-DE" dirty="0">
                <a:solidFill>
                  <a:schemeClr val="tx1"/>
                </a:solidFill>
              </a:rPr>
              <a:t>. Duis </a:t>
            </a:r>
            <a:r>
              <a:rPr lang="de-DE" dirty="0" err="1">
                <a:solidFill>
                  <a:schemeClr val="tx1"/>
                </a:solidFill>
              </a:rPr>
              <a:t>autem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vel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eum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iriure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dolor</a:t>
            </a:r>
            <a:r>
              <a:rPr lang="de-DE" dirty="0">
                <a:solidFill>
                  <a:schemeClr val="tx1"/>
                </a:solidFill>
              </a:rPr>
              <a:t> in </a:t>
            </a:r>
            <a:r>
              <a:rPr lang="de-DE" dirty="0" err="1">
                <a:solidFill>
                  <a:schemeClr val="tx1"/>
                </a:solidFill>
              </a:rPr>
              <a:t>hendrerit</a:t>
            </a:r>
            <a:r>
              <a:rPr lang="de-DE" dirty="0">
                <a:solidFill>
                  <a:schemeClr val="tx1"/>
                </a:solidFill>
              </a:rPr>
              <a:t> in </a:t>
            </a:r>
            <a:r>
              <a:rPr lang="de-DE" dirty="0" err="1">
                <a:solidFill>
                  <a:schemeClr val="tx1"/>
                </a:solidFill>
              </a:rPr>
              <a:t>vulputate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velit</a:t>
            </a:r>
            <a:r>
              <a:rPr lang="de-DE" dirty="0">
                <a:solidFill>
                  <a:schemeClr val="tx1"/>
                </a:solidFill>
              </a:rPr>
              <a:t> esse </a:t>
            </a:r>
            <a:r>
              <a:rPr lang="de-DE" dirty="0" err="1">
                <a:solidFill>
                  <a:schemeClr val="tx1"/>
                </a:solidFill>
              </a:rPr>
              <a:t>molestie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consequat</a:t>
            </a:r>
            <a:r>
              <a:rPr lang="de-DE" dirty="0">
                <a:solidFill>
                  <a:schemeClr val="tx1"/>
                </a:solidFill>
              </a:rPr>
              <a:t>, </a:t>
            </a:r>
            <a:r>
              <a:rPr lang="de-DE" dirty="0" err="1">
                <a:solidFill>
                  <a:schemeClr val="tx1"/>
                </a:solidFill>
              </a:rPr>
              <a:t>vel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illum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dolore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eu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feugiat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nulla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facilisis</a:t>
            </a:r>
            <a:r>
              <a:rPr lang="de-DE" dirty="0">
                <a:solidFill>
                  <a:schemeClr val="tx1"/>
                </a:solidFill>
              </a:rPr>
              <a:t> at </a:t>
            </a:r>
            <a:r>
              <a:rPr lang="de-DE" dirty="0" err="1">
                <a:solidFill>
                  <a:schemeClr val="tx1"/>
                </a:solidFill>
              </a:rPr>
              <a:t>vero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eros</a:t>
            </a:r>
            <a:r>
              <a:rPr lang="de-DE" dirty="0">
                <a:solidFill>
                  <a:schemeClr val="tx1"/>
                </a:solidFill>
              </a:rPr>
              <a:t> et </a:t>
            </a:r>
            <a:r>
              <a:rPr lang="de-DE" dirty="0" err="1">
                <a:solidFill>
                  <a:schemeClr val="tx1"/>
                </a:solidFill>
              </a:rPr>
              <a:t>accumsan</a:t>
            </a:r>
            <a:r>
              <a:rPr lang="de-DE" dirty="0">
                <a:solidFill>
                  <a:schemeClr val="tx1"/>
                </a:solidFill>
              </a:rPr>
              <a:t> et </a:t>
            </a:r>
            <a:r>
              <a:rPr lang="de-DE" dirty="0" err="1">
                <a:solidFill>
                  <a:schemeClr val="tx1"/>
                </a:solidFill>
              </a:rPr>
              <a:t>iusto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odio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dignissim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qui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blandit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praesent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luptatum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zzril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delenit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augue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duis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dolore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feugait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nulla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facilisi</a:t>
            </a:r>
            <a:r>
              <a:rPr lang="de-DE" dirty="0">
                <a:solidFill>
                  <a:schemeClr val="tx1"/>
                </a:solidFill>
              </a:rPr>
              <a:t>. </a:t>
            </a:r>
            <a:r>
              <a:rPr lang="de-DE" dirty="0" err="1">
                <a:solidFill>
                  <a:schemeClr val="tx1"/>
                </a:solidFill>
              </a:rPr>
              <a:t>Lorem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ipsum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dolor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sit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amet</a:t>
            </a:r>
            <a:r>
              <a:rPr lang="de-DE" dirty="0">
                <a:solidFill>
                  <a:schemeClr val="tx1"/>
                </a:solidFill>
              </a:rPr>
              <a:t>, </a:t>
            </a:r>
            <a:r>
              <a:rPr lang="de-DE" dirty="0" err="1">
                <a:solidFill>
                  <a:schemeClr val="tx1"/>
                </a:solidFill>
              </a:rPr>
              <a:t>consetetur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sadipscing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elitr</a:t>
            </a:r>
            <a:r>
              <a:rPr lang="de-DE" dirty="0">
                <a:solidFill>
                  <a:schemeClr val="tx1"/>
                </a:solidFill>
              </a:rPr>
              <a:t>, </a:t>
            </a:r>
            <a:r>
              <a:rPr lang="de-DE" dirty="0" err="1">
                <a:solidFill>
                  <a:schemeClr val="tx1"/>
                </a:solidFill>
              </a:rPr>
              <a:t>sed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diam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nonumy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eirmod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tempor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invidunt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ut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labore</a:t>
            </a:r>
            <a:r>
              <a:rPr lang="de-DE" dirty="0">
                <a:solidFill>
                  <a:schemeClr val="tx1"/>
                </a:solidFill>
              </a:rPr>
              <a:t> et </a:t>
            </a:r>
            <a:r>
              <a:rPr lang="de-DE" dirty="0" err="1">
                <a:solidFill>
                  <a:schemeClr val="tx1"/>
                </a:solidFill>
              </a:rPr>
              <a:t>dolore</a:t>
            </a:r>
            <a:r>
              <a:rPr lang="de-DE" dirty="0">
                <a:solidFill>
                  <a:schemeClr val="tx1"/>
                </a:solidFill>
              </a:rPr>
              <a:t> magna </a:t>
            </a:r>
            <a:r>
              <a:rPr lang="de-DE" dirty="0" err="1">
                <a:solidFill>
                  <a:schemeClr val="tx1"/>
                </a:solidFill>
              </a:rPr>
              <a:t>aliquyam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erat</a:t>
            </a:r>
            <a:r>
              <a:rPr lang="de-DE" dirty="0">
                <a:solidFill>
                  <a:schemeClr val="tx1"/>
                </a:solidFill>
              </a:rPr>
              <a:t>, </a:t>
            </a:r>
            <a:r>
              <a:rPr lang="de-DE" dirty="0" err="1">
                <a:solidFill>
                  <a:schemeClr val="tx1"/>
                </a:solidFill>
              </a:rPr>
              <a:t>sed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diam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voluptua</a:t>
            </a:r>
            <a:r>
              <a:rPr lang="de-DE" dirty="0">
                <a:solidFill>
                  <a:schemeClr val="tx1"/>
                </a:solidFill>
              </a:rPr>
              <a:t>. At </a:t>
            </a:r>
            <a:r>
              <a:rPr lang="de-DE" dirty="0" err="1">
                <a:solidFill>
                  <a:schemeClr val="tx1"/>
                </a:solidFill>
              </a:rPr>
              <a:t>vero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eos</a:t>
            </a:r>
            <a:r>
              <a:rPr lang="de-DE" dirty="0">
                <a:solidFill>
                  <a:schemeClr val="tx1"/>
                </a:solidFill>
              </a:rPr>
              <a:t> et </a:t>
            </a:r>
            <a:r>
              <a:rPr lang="de-DE" dirty="0" err="1">
                <a:solidFill>
                  <a:schemeClr val="tx1"/>
                </a:solidFill>
              </a:rPr>
              <a:t>accusam</a:t>
            </a:r>
            <a:r>
              <a:rPr lang="de-DE" dirty="0">
                <a:solidFill>
                  <a:schemeClr val="tx1"/>
                </a:solidFill>
              </a:rPr>
              <a:t> et </a:t>
            </a:r>
            <a:r>
              <a:rPr lang="de-DE" dirty="0" err="1">
                <a:solidFill>
                  <a:schemeClr val="tx1"/>
                </a:solidFill>
              </a:rPr>
              <a:t>justo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duo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dolores</a:t>
            </a:r>
            <a:r>
              <a:rPr lang="de-DE" dirty="0">
                <a:solidFill>
                  <a:schemeClr val="tx1"/>
                </a:solidFill>
              </a:rPr>
              <a:t> et </a:t>
            </a:r>
            <a:r>
              <a:rPr lang="de-DE" dirty="0" err="1">
                <a:solidFill>
                  <a:schemeClr val="tx1"/>
                </a:solidFill>
              </a:rPr>
              <a:t>ea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rebum</a:t>
            </a:r>
            <a:r>
              <a:rPr lang="de-DE" dirty="0">
                <a:solidFill>
                  <a:schemeClr val="tx1"/>
                </a:solidFill>
              </a:rPr>
              <a:t>. Stet </a:t>
            </a:r>
            <a:r>
              <a:rPr lang="de-DE" dirty="0" err="1">
                <a:solidFill>
                  <a:schemeClr val="tx1"/>
                </a:solidFill>
              </a:rPr>
              <a:t>clita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kasd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gubergren</a:t>
            </a:r>
            <a:r>
              <a:rPr lang="de-DE" dirty="0">
                <a:solidFill>
                  <a:schemeClr val="tx1"/>
                </a:solidFill>
              </a:rPr>
              <a:t>, </a:t>
            </a:r>
            <a:r>
              <a:rPr lang="de-DE" dirty="0" err="1">
                <a:solidFill>
                  <a:schemeClr val="tx1"/>
                </a:solidFill>
              </a:rPr>
              <a:t>no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sea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takimata</a:t>
            </a:r>
            <a:r>
              <a:rPr lang="de-DE" dirty="0">
                <a:solidFill>
                  <a:schemeClr val="tx1"/>
                </a:solidFill>
              </a:rPr>
              <a:t> sanctus </a:t>
            </a:r>
            <a:r>
              <a:rPr lang="de-DE" dirty="0" err="1">
                <a:solidFill>
                  <a:schemeClr val="tx1"/>
                </a:solidFill>
              </a:rPr>
              <a:t>est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Lorem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ipsum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dolor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sit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amet</a:t>
            </a:r>
            <a:r>
              <a:rPr lang="de-DE" dirty="0">
                <a:solidFill>
                  <a:schemeClr val="tx1"/>
                </a:solidFill>
              </a:rPr>
              <a:t>. Duis </a:t>
            </a:r>
            <a:r>
              <a:rPr lang="de-DE" dirty="0" err="1">
                <a:solidFill>
                  <a:schemeClr val="tx1"/>
                </a:solidFill>
              </a:rPr>
              <a:t>autem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vel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eum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iriure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dolor</a:t>
            </a:r>
            <a:r>
              <a:rPr lang="de-DE" dirty="0">
                <a:solidFill>
                  <a:schemeClr val="tx1"/>
                </a:solidFill>
              </a:rPr>
              <a:t> in </a:t>
            </a:r>
            <a:r>
              <a:rPr lang="de-DE" dirty="0" err="1">
                <a:solidFill>
                  <a:schemeClr val="tx1"/>
                </a:solidFill>
              </a:rPr>
              <a:t>hendrerit</a:t>
            </a:r>
            <a:r>
              <a:rPr lang="de-DE" dirty="0">
                <a:solidFill>
                  <a:schemeClr val="tx1"/>
                </a:solidFill>
              </a:rPr>
              <a:t> in </a:t>
            </a:r>
            <a:r>
              <a:rPr lang="de-DE" dirty="0" err="1">
                <a:solidFill>
                  <a:schemeClr val="tx1"/>
                </a:solidFill>
              </a:rPr>
              <a:t>vulputate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velit</a:t>
            </a:r>
            <a:r>
              <a:rPr lang="de-DE" dirty="0">
                <a:solidFill>
                  <a:schemeClr val="tx1"/>
                </a:solidFill>
              </a:rPr>
              <a:t> esse </a:t>
            </a:r>
            <a:r>
              <a:rPr lang="de-DE" dirty="0" err="1">
                <a:solidFill>
                  <a:schemeClr val="tx1"/>
                </a:solidFill>
              </a:rPr>
              <a:t>molestie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consequat</a:t>
            </a:r>
            <a:r>
              <a:rPr lang="de-DE" dirty="0">
                <a:solidFill>
                  <a:schemeClr val="tx1"/>
                </a:solidFill>
              </a:rPr>
              <a:t>, </a:t>
            </a:r>
            <a:r>
              <a:rPr lang="de-DE" dirty="0" err="1">
                <a:solidFill>
                  <a:schemeClr val="tx1"/>
                </a:solidFill>
              </a:rPr>
              <a:t>vel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illum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dolore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eu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feugiat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nulla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facilisis</a:t>
            </a:r>
            <a:r>
              <a:rPr lang="de-DE" dirty="0">
                <a:solidFill>
                  <a:schemeClr val="tx1"/>
                </a:solidFill>
              </a:rPr>
              <a:t> at </a:t>
            </a:r>
            <a:r>
              <a:rPr lang="de-DE" dirty="0" err="1">
                <a:solidFill>
                  <a:schemeClr val="tx1"/>
                </a:solidFill>
              </a:rPr>
              <a:t>vero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eros</a:t>
            </a:r>
            <a:r>
              <a:rPr lang="de-DE" dirty="0">
                <a:solidFill>
                  <a:schemeClr val="tx1"/>
                </a:solidFill>
              </a:rPr>
              <a:t> et </a:t>
            </a:r>
            <a:r>
              <a:rPr lang="de-DE" dirty="0" err="1">
                <a:solidFill>
                  <a:schemeClr val="tx1"/>
                </a:solidFill>
              </a:rPr>
              <a:t>accumsan</a:t>
            </a:r>
            <a:r>
              <a:rPr lang="de-DE" dirty="0">
                <a:solidFill>
                  <a:schemeClr val="tx1"/>
                </a:solidFill>
              </a:rPr>
              <a:t> et </a:t>
            </a:r>
            <a:r>
              <a:rPr lang="de-DE" dirty="0" err="1">
                <a:solidFill>
                  <a:schemeClr val="tx1"/>
                </a:solidFill>
              </a:rPr>
              <a:t>iusto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odio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dignissim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vel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illum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dolore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eu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feugiat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nulla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facilisis</a:t>
            </a:r>
            <a:r>
              <a:rPr lang="de-DE" dirty="0">
                <a:solidFill>
                  <a:schemeClr val="tx1"/>
                </a:solidFill>
              </a:rPr>
              <a:t> at </a:t>
            </a:r>
            <a:r>
              <a:rPr lang="de-DE" dirty="0" err="1">
                <a:solidFill>
                  <a:schemeClr val="tx1"/>
                </a:solidFill>
              </a:rPr>
              <a:t>vero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eros</a:t>
            </a:r>
            <a:r>
              <a:rPr lang="de-DE" dirty="0">
                <a:solidFill>
                  <a:schemeClr val="tx1"/>
                </a:solidFill>
              </a:rPr>
              <a:t> et </a:t>
            </a:r>
            <a:r>
              <a:rPr lang="de-DE" dirty="0" err="1">
                <a:solidFill>
                  <a:schemeClr val="tx1"/>
                </a:solidFill>
              </a:rPr>
              <a:t>accumsan</a:t>
            </a:r>
            <a:r>
              <a:rPr lang="de-DE" dirty="0">
                <a:solidFill>
                  <a:schemeClr val="tx1"/>
                </a:solidFill>
              </a:rPr>
              <a:t> et </a:t>
            </a:r>
            <a:r>
              <a:rPr lang="de-DE" dirty="0" err="1">
                <a:solidFill>
                  <a:schemeClr val="tx1"/>
                </a:solidFill>
              </a:rPr>
              <a:t>iusto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odio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dignissim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qui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blandit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praesent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luptatum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zzril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delenit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augue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duis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dolore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feugait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nulla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facilisi</a:t>
            </a:r>
            <a:r>
              <a:rPr lang="de-DE" dirty="0">
                <a:solidFill>
                  <a:schemeClr val="tx1"/>
                </a:solidFill>
              </a:rPr>
              <a:t>. </a:t>
            </a:r>
            <a:r>
              <a:rPr lang="de-DE" dirty="0" err="1">
                <a:solidFill>
                  <a:schemeClr val="tx1"/>
                </a:solidFill>
              </a:rPr>
              <a:t>Lorem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ipsum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dolor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sit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amet</a:t>
            </a:r>
            <a:r>
              <a:rPr lang="de-DE" dirty="0">
                <a:solidFill>
                  <a:schemeClr val="tx1"/>
                </a:solidFill>
              </a:rPr>
              <a:t>, </a:t>
            </a:r>
            <a:r>
              <a:rPr lang="de-DE" dirty="0" err="1">
                <a:solidFill>
                  <a:schemeClr val="tx1"/>
                </a:solidFill>
              </a:rPr>
              <a:t>consetetur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sadipscing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elitr</a:t>
            </a:r>
            <a:r>
              <a:rPr lang="de-DE" dirty="0">
                <a:solidFill>
                  <a:schemeClr val="tx1"/>
                </a:solidFill>
              </a:rPr>
              <a:t>, </a:t>
            </a:r>
            <a:r>
              <a:rPr lang="de-DE" dirty="0" err="1">
                <a:solidFill>
                  <a:schemeClr val="tx1"/>
                </a:solidFill>
              </a:rPr>
              <a:t>sed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diam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nonumy</a:t>
            </a:r>
            <a:r>
              <a:rPr lang="de-DE" dirty="0">
                <a:solidFill>
                  <a:schemeClr val="tx1"/>
                </a:solidFill>
              </a:rPr>
              <a:t>.</a:t>
            </a:r>
            <a:endParaRPr lang="de-DE" dirty="0"/>
          </a:p>
        </p:txBody>
      </p:sp>
      <p:sp>
        <p:nvSpPr>
          <p:cNvPr id="19" name="Rechteck: abgerundete Ecken 18"/>
          <p:cNvSpPr/>
          <p:nvPr/>
        </p:nvSpPr>
        <p:spPr>
          <a:xfrm>
            <a:off x="950204" y="524088"/>
            <a:ext cx="10291592" cy="50677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Einleitung</a:t>
            </a:r>
          </a:p>
        </p:txBody>
      </p:sp>
      <p:sp>
        <p:nvSpPr>
          <p:cNvPr id="20" name="Rechteck: abgerundete Ecken 19"/>
          <p:cNvSpPr/>
          <p:nvPr/>
        </p:nvSpPr>
        <p:spPr>
          <a:xfrm>
            <a:off x="950204" y="1152837"/>
            <a:ext cx="10291592" cy="50677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Theorie</a:t>
            </a:r>
          </a:p>
        </p:txBody>
      </p:sp>
      <p:sp>
        <p:nvSpPr>
          <p:cNvPr id="28" name="Rechteck: abgerundete Ecken 27"/>
          <p:cNvSpPr/>
          <p:nvPr/>
        </p:nvSpPr>
        <p:spPr>
          <a:xfrm>
            <a:off x="954794" y="5575271"/>
            <a:ext cx="10291592" cy="50677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Beispiel</a:t>
            </a:r>
          </a:p>
        </p:txBody>
      </p:sp>
      <p:sp>
        <p:nvSpPr>
          <p:cNvPr id="29" name="Rechteck: abgerundete Ecken 28"/>
          <p:cNvSpPr/>
          <p:nvPr/>
        </p:nvSpPr>
        <p:spPr>
          <a:xfrm>
            <a:off x="950204" y="6199789"/>
            <a:ext cx="10291592" cy="50677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Video</a:t>
            </a:r>
          </a:p>
        </p:txBody>
      </p:sp>
      <p:sp>
        <p:nvSpPr>
          <p:cNvPr id="15" name="Rechteck 14"/>
          <p:cNvSpPr/>
          <p:nvPr/>
        </p:nvSpPr>
        <p:spPr>
          <a:xfrm>
            <a:off x="1" y="-1"/>
            <a:ext cx="6096000" cy="4159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de-DE" sz="2400" b="1" dirty="0">
                <a:solidFill>
                  <a:schemeClr val="tx1"/>
                </a:solidFill>
              </a:rPr>
              <a:t>	Startseite</a:t>
            </a:r>
            <a:endParaRPr lang="de-DE" sz="2400" dirty="0">
              <a:solidFill>
                <a:schemeClr val="tx1"/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4109292" y="-1"/>
            <a:ext cx="8082708" cy="4159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prstDash val="lg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de-DE" sz="2000" dirty="0">
                <a:solidFill>
                  <a:schemeClr val="tx1"/>
                </a:solidFill>
              </a:rPr>
              <a:t>Grundlagen	Herausforderungen </a:t>
            </a:r>
            <a:r>
              <a:rPr lang="de-DE" sz="1600" dirty="0">
                <a:solidFill>
                  <a:schemeClr val="tx1"/>
                </a:solidFill>
              </a:rPr>
              <a:t>▼</a:t>
            </a:r>
            <a:r>
              <a:rPr lang="de-DE" sz="2000" dirty="0">
                <a:solidFill>
                  <a:schemeClr val="tx1"/>
                </a:solidFill>
              </a:rPr>
              <a:t> </a:t>
            </a:r>
            <a:r>
              <a:rPr lang="de-DE" sz="2000" dirty="0">
                <a:solidFill>
                  <a:schemeClr val="tx1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78178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hteck: abgerundete Ecken 37"/>
          <p:cNvSpPr/>
          <p:nvPr/>
        </p:nvSpPr>
        <p:spPr>
          <a:xfrm>
            <a:off x="950204" y="283464"/>
            <a:ext cx="10291592" cy="2036752"/>
          </a:xfrm>
          <a:prstGeom prst="roundRect">
            <a:avLst>
              <a:gd name="adj" fmla="val 636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 err="1">
                <a:solidFill>
                  <a:schemeClr val="tx1"/>
                </a:solidFill>
              </a:rPr>
              <a:t>Lorem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ipsum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dolor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sit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amet</a:t>
            </a:r>
            <a:r>
              <a:rPr lang="de-DE" dirty="0">
                <a:solidFill>
                  <a:schemeClr val="tx1"/>
                </a:solidFill>
              </a:rPr>
              <a:t>, </a:t>
            </a:r>
            <a:r>
              <a:rPr lang="de-DE" dirty="0" err="1">
                <a:solidFill>
                  <a:schemeClr val="tx1"/>
                </a:solidFill>
              </a:rPr>
              <a:t>consetetur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sadipscing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elitr</a:t>
            </a:r>
            <a:r>
              <a:rPr lang="de-DE" dirty="0">
                <a:solidFill>
                  <a:schemeClr val="tx1"/>
                </a:solidFill>
              </a:rPr>
              <a:t>, </a:t>
            </a:r>
            <a:r>
              <a:rPr lang="de-DE" dirty="0" err="1">
                <a:solidFill>
                  <a:schemeClr val="tx1"/>
                </a:solidFill>
              </a:rPr>
              <a:t>sed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diam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nonumy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eirmod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tempor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invidunt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ut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labore</a:t>
            </a:r>
            <a:r>
              <a:rPr lang="de-DE" dirty="0">
                <a:solidFill>
                  <a:schemeClr val="tx1"/>
                </a:solidFill>
              </a:rPr>
              <a:t> et </a:t>
            </a:r>
            <a:r>
              <a:rPr lang="de-DE" dirty="0" err="1">
                <a:solidFill>
                  <a:schemeClr val="tx1"/>
                </a:solidFill>
              </a:rPr>
              <a:t>dolore</a:t>
            </a:r>
            <a:r>
              <a:rPr lang="de-DE" dirty="0">
                <a:solidFill>
                  <a:schemeClr val="tx1"/>
                </a:solidFill>
              </a:rPr>
              <a:t> magna </a:t>
            </a:r>
            <a:r>
              <a:rPr lang="de-DE" dirty="0" err="1">
                <a:solidFill>
                  <a:schemeClr val="tx1"/>
                </a:solidFill>
              </a:rPr>
              <a:t>aliquyam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erat</a:t>
            </a:r>
            <a:r>
              <a:rPr lang="de-DE" dirty="0">
                <a:solidFill>
                  <a:schemeClr val="tx1"/>
                </a:solidFill>
              </a:rPr>
              <a:t>, </a:t>
            </a:r>
            <a:r>
              <a:rPr lang="de-DE" dirty="0" err="1">
                <a:solidFill>
                  <a:schemeClr val="tx1"/>
                </a:solidFill>
              </a:rPr>
              <a:t>sed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diam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voluptua</a:t>
            </a:r>
            <a:r>
              <a:rPr lang="de-DE" dirty="0">
                <a:solidFill>
                  <a:schemeClr val="tx1"/>
                </a:solidFill>
              </a:rPr>
              <a:t>. At </a:t>
            </a:r>
            <a:r>
              <a:rPr lang="de-DE" dirty="0" err="1">
                <a:solidFill>
                  <a:schemeClr val="tx1"/>
                </a:solidFill>
              </a:rPr>
              <a:t>vero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eos</a:t>
            </a:r>
            <a:r>
              <a:rPr lang="de-DE" dirty="0">
                <a:solidFill>
                  <a:schemeClr val="tx1"/>
                </a:solidFill>
              </a:rPr>
              <a:t> et </a:t>
            </a:r>
            <a:r>
              <a:rPr lang="de-DE" dirty="0" err="1">
                <a:solidFill>
                  <a:schemeClr val="tx1"/>
                </a:solidFill>
              </a:rPr>
              <a:t>accusam</a:t>
            </a:r>
            <a:r>
              <a:rPr lang="de-DE" dirty="0">
                <a:solidFill>
                  <a:schemeClr val="tx1"/>
                </a:solidFill>
              </a:rPr>
              <a:t> et </a:t>
            </a:r>
            <a:r>
              <a:rPr lang="de-DE" dirty="0" err="1">
                <a:solidFill>
                  <a:schemeClr val="tx1"/>
                </a:solidFill>
              </a:rPr>
              <a:t>justo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duo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dolores</a:t>
            </a:r>
            <a:r>
              <a:rPr lang="de-DE" dirty="0">
                <a:solidFill>
                  <a:schemeClr val="tx1"/>
                </a:solidFill>
              </a:rPr>
              <a:t> et </a:t>
            </a:r>
            <a:r>
              <a:rPr lang="de-DE" dirty="0" err="1">
                <a:solidFill>
                  <a:schemeClr val="tx1"/>
                </a:solidFill>
              </a:rPr>
              <a:t>ea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rebum</a:t>
            </a:r>
            <a:r>
              <a:rPr lang="de-DE" dirty="0">
                <a:solidFill>
                  <a:schemeClr val="tx1"/>
                </a:solidFill>
              </a:rPr>
              <a:t>. Stet </a:t>
            </a:r>
            <a:r>
              <a:rPr lang="de-DE" dirty="0" err="1">
                <a:solidFill>
                  <a:schemeClr val="tx1"/>
                </a:solidFill>
              </a:rPr>
              <a:t>clita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kasd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gubergren</a:t>
            </a:r>
            <a:r>
              <a:rPr lang="de-DE" dirty="0">
                <a:solidFill>
                  <a:schemeClr val="tx1"/>
                </a:solidFill>
              </a:rPr>
              <a:t>, </a:t>
            </a:r>
            <a:r>
              <a:rPr lang="de-DE" dirty="0" err="1">
                <a:solidFill>
                  <a:schemeClr val="tx1"/>
                </a:solidFill>
              </a:rPr>
              <a:t>no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sea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takimata</a:t>
            </a:r>
            <a:r>
              <a:rPr lang="de-DE" dirty="0">
                <a:solidFill>
                  <a:schemeClr val="tx1"/>
                </a:solidFill>
              </a:rPr>
              <a:t> sanctus </a:t>
            </a:r>
            <a:r>
              <a:rPr lang="de-DE" dirty="0" err="1">
                <a:solidFill>
                  <a:schemeClr val="tx1"/>
                </a:solidFill>
              </a:rPr>
              <a:t>est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Lorem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ipsum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dolor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sit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amet</a:t>
            </a:r>
            <a:r>
              <a:rPr lang="de-DE" dirty="0">
                <a:solidFill>
                  <a:schemeClr val="tx1"/>
                </a:solidFill>
              </a:rPr>
              <a:t>. Duis </a:t>
            </a:r>
            <a:r>
              <a:rPr lang="de-DE" dirty="0" err="1">
                <a:solidFill>
                  <a:schemeClr val="tx1"/>
                </a:solidFill>
              </a:rPr>
              <a:t>autem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vel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eum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iriure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dolor</a:t>
            </a:r>
            <a:r>
              <a:rPr lang="de-DE" dirty="0">
                <a:solidFill>
                  <a:schemeClr val="tx1"/>
                </a:solidFill>
              </a:rPr>
              <a:t> in </a:t>
            </a:r>
            <a:r>
              <a:rPr lang="de-DE" dirty="0" err="1">
                <a:solidFill>
                  <a:schemeClr val="tx1"/>
                </a:solidFill>
              </a:rPr>
              <a:t>hendrerit</a:t>
            </a:r>
            <a:r>
              <a:rPr lang="de-DE" dirty="0">
                <a:solidFill>
                  <a:schemeClr val="tx1"/>
                </a:solidFill>
              </a:rPr>
              <a:t> in </a:t>
            </a:r>
            <a:r>
              <a:rPr lang="de-DE" dirty="0" err="1">
                <a:solidFill>
                  <a:schemeClr val="tx1"/>
                </a:solidFill>
              </a:rPr>
              <a:t>vulputate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velit</a:t>
            </a:r>
            <a:r>
              <a:rPr lang="de-DE" dirty="0">
                <a:solidFill>
                  <a:schemeClr val="tx1"/>
                </a:solidFill>
              </a:rPr>
              <a:t> esse </a:t>
            </a:r>
            <a:r>
              <a:rPr lang="de-DE" dirty="0" err="1">
                <a:solidFill>
                  <a:schemeClr val="tx1"/>
                </a:solidFill>
              </a:rPr>
              <a:t>molestie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consequat</a:t>
            </a:r>
            <a:r>
              <a:rPr lang="de-DE" dirty="0">
                <a:solidFill>
                  <a:schemeClr val="tx1"/>
                </a:solidFill>
              </a:rPr>
              <a:t>, </a:t>
            </a:r>
            <a:r>
              <a:rPr lang="de-DE" dirty="0" err="1">
                <a:solidFill>
                  <a:schemeClr val="tx1"/>
                </a:solidFill>
              </a:rPr>
              <a:t>vel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illum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dolore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eu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feugiat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nulla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facilisis</a:t>
            </a:r>
            <a:r>
              <a:rPr lang="de-DE" dirty="0">
                <a:solidFill>
                  <a:schemeClr val="tx1"/>
                </a:solidFill>
              </a:rPr>
              <a:t> at </a:t>
            </a:r>
            <a:r>
              <a:rPr lang="de-DE" dirty="0" err="1">
                <a:solidFill>
                  <a:schemeClr val="tx1"/>
                </a:solidFill>
              </a:rPr>
              <a:t>vero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eros</a:t>
            </a:r>
            <a:r>
              <a:rPr lang="de-DE" dirty="0">
                <a:solidFill>
                  <a:schemeClr val="tx1"/>
                </a:solidFill>
              </a:rPr>
              <a:t> et </a:t>
            </a:r>
            <a:r>
              <a:rPr lang="de-DE" dirty="0" err="1">
                <a:solidFill>
                  <a:schemeClr val="tx1"/>
                </a:solidFill>
              </a:rPr>
              <a:t>accumsan</a:t>
            </a:r>
            <a:r>
              <a:rPr lang="de-DE" dirty="0">
                <a:solidFill>
                  <a:schemeClr val="tx1"/>
                </a:solidFill>
              </a:rPr>
              <a:t> et </a:t>
            </a:r>
            <a:r>
              <a:rPr lang="de-DE" dirty="0" err="1">
                <a:solidFill>
                  <a:schemeClr val="tx1"/>
                </a:solidFill>
              </a:rPr>
              <a:t>iusto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odio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dignissim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vel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illum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dolore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eu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feugiat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nulla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facilisis</a:t>
            </a:r>
            <a:r>
              <a:rPr lang="de-DE" dirty="0">
                <a:solidFill>
                  <a:schemeClr val="tx1"/>
                </a:solidFill>
              </a:rPr>
              <a:t> at </a:t>
            </a:r>
            <a:r>
              <a:rPr lang="de-DE" dirty="0" err="1">
                <a:solidFill>
                  <a:schemeClr val="tx1"/>
                </a:solidFill>
              </a:rPr>
              <a:t>vero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eros</a:t>
            </a:r>
            <a:r>
              <a:rPr lang="de-DE" dirty="0">
                <a:solidFill>
                  <a:schemeClr val="tx1"/>
                </a:solidFill>
              </a:rPr>
              <a:t> et </a:t>
            </a:r>
            <a:r>
              <a:rPr lang="de-DE" dirty="0" err="1">
                <a:solidFill>
                  <a:schemeClr val="tx1"/>
                </a:solidFill>
              </a:rPr>
              <a:t>accumsan</a:t>
            </a:r>
            <a:r>
              <a:rPr lang="de-DE" dirty="0">
                <a:solidFill>
                  <a:schemeClr val="tx1"/>
                </a:solidFill>
              </a:rPr>
              <a:t> et </a:t>
            </a:r>
            <a:r>
              <a:rPr lang="de-DE" dirty="0" err="1">
                <a:solidFill>
                  <a:schemeClr val="tx1"/>
                </a:solidFill>
              </a:rPr>
              <a:t>iusto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odio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dignissim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qui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blandit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praesent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luptatum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zzril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delenit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augue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duis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dolore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feugait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nulla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facilisi</a:t>
            </a:r>
            <a:r>
              <a:rPr lang="de-DE" dirty="0">
                <a:solidFill>
                  <a:schemeClr val="tx1"/>
                </a:solidFill>
              </a:rPr>
              <a:t>. </a:t>
            </a:r>
            <a:r>
              <a:rPr lang="de-DE" dirty="0" err="1">
                <a:solidFill>
                  <a:schemeClr val="tx1"/>
                </a:solidFill>
              </a:rPr>
              <a:t>Lorem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ipsum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dolor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sit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amet</a:t>
            </a:r>
            <a:r>
              <a:rPr lang="de-DE" dirty="0">
                <a:solidFill>
                  <a:schemeClr val="tx1"/>
                </a:solidFill>
              </a:rPr>
              <a:t>, </a:t>
            </a:r>
            <a:r>
              <a:rPr lang="de-DE" dirty="0" err="1">
                <a:solidFill>
                  <a:schemeClr val="tx1"/>
                </a:solidFill>
              </a:rPr>
              <a:t>consetetur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sadipscing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elitr</a:t>
            </a:r>
            <a:r>
              <a:rPr lang="de-DE" dirty="0">
                <a:solidFill>
                  <a:schemeClr val="tx1"/>
                </a:solidFill>
              </a:rPr>
              <a:t>, </a:t>
            </a:r>
            <a:r>
              <a:rPr lang="de-DE" dirty="0" err="1">
                <a:solidFill>
                  <a:schemeClr val="tx1"/>
                </a:solidFill>
              </a:rPr>
              <a:t>sed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diam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nonumy</a:t>
            </a:r>
            <a:r>
              <a:rPr lang="de-DE" dirty="0">
                <a:solidFill>
                  <a:schemeClr val="tx1"/>
                </a:solidFill>
              </a:rPr>
              <a:t>.</a:t>
            </a:r>
            <a:endParaRPr lang="de-DE" dirty="0"/>
          </a:p>
        </p:txBody>
      </p:sp>
      <p:pic>
        <p:nvPicPr>
          <p:cNvPr id="21" name="Grafik 20" descr="Nosotras hoy hemos estado mirando las gafas de sol Ray-Ban para este ...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" t="27918" r="10763" b="18512"/>
          <a:stretch/>
        </p:blipFill>
        <p:spPr>
          <a:xfrm>
            <a:off x="4063880" y="3067886"/>
            <a:ext cx="4064240" cy="1383888"/>
          </a:xfrm>
          <a:prstGeom prst="rect">
            <a:avLst/>
          </a:prstGeom>
        </p:spPr>
      </p:pic>
      <p:sp>
        <p:nvSpPr>
          <p:cNvPr id="22" name="Rechteck: abgerundete Ecken 21"/>
          <p:cNvSpPr/>
          <p:nvPr/>
        </p:nvSpPr>
        <p:spPr>
          <a:xfrm>
            <a:off x="4869630" y="3507026"/>
            <a:ext cx="2452744" cy="50560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AUFMERKSAMKEIT</a:t>
            </a:r>
          </a:p>
        </p:txBody>
      </p:sp>
      <p:pic>
        <p:nvPicPr>
          <p:cNvPr id="23" name="Grafik 22" descr="Sumatra Cyber ~ Menurut penelitian bahwa DNA bukan berasal dari bumi ...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715" r="3913" b="6987"/>
          <a:stretch/>
        </p:blipFill>
        <p:spPr>
          <a:xfrm>
            <a:off x="1" y="3067885"/>
            <a:ext cx="4063881" cy="1383888"/>
          </a:xfrm>
          <a:prstGeom prst="rect">
            <a:avLst/>
          </a:prstGeom>
        </p:spPr>
      </p:pic>
      <p:sp>
        <p:nvSpPr>
          <p:cNvPr id="24" name="Rechteck: abgerundete Ecken 23"/>
          <p:cNvSpPr/>
          <p:nvPr/>
        </p:nvSpPr>
        <p:spPr>
          <a:xfrm>
            <a:off x="805570" y="3507025"/>
            <a:ext cx="2452744" cy="50560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KOMPLEXITÄT</a:t>
            </a:r>
          </a:p>
        </p:txBody>
      </p:sp>
      <p:pic>
        <p:nvPicPr>
          <p:cNvPr id="25" name="Grafik 24" descr="Datei:Zeitplan-Mobilitätsdrehscheibe-A-Hbf.PNG – Wikipedia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13" t="41713" r="54846" b="26523"/>
          <a:stretch/>
        </p:blipFill>
        <p:spPr>
          <a:xfrm>
            <a:off x="8127763" y="3068007"/>
            <a:ext cx="4064239" cy="1383766"/>
          </a:xfrm>
          <a:prstGeom prst="rect">
            <a:avLst/>
          </a:prstGeom>
        </p:spPr>
      </p:pic>
      <p:sp>
        <p:nvSpPr>
          <p:cNvPr id="26" name="Rechteck: abgerundete Ecken 25"/>
          <p:cNvSpPr/>
          <p:nvPr/>
        </p:nvSpPr>
        <p:spPr>
          <a:xfrm>
            <a:off x="8933510" y="3507024"/>
            <a:ext cx="2452744" cy="50560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ZEITMANAGEMENT</a:t>
            </a:r>
          </a:p>
        </p:txBody>
      </p:sp>
      <p:sp>
        <p:nvSpPr>
          <p:cNvPr id="29" name="Rechteck: abgerundete Ecken 28"/>
          <p:cNvSpPr/>
          <p:nvPr/>
        </p:nvSpPr>
        <p:spPr>
          <a:xfrm>
            <a:off x="945614" y="2406104"/>
            <a:ext cx="10291592" cy="50677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Video</a:t>
            </a:r>
          </a:p>
        </p:txBody>
      </p:sp>
      <p:sp>
        <p:nvSpPr>
          <p:cNvPr id="30" name="Rechteck 29">
            <a:hlinkClick r:id="" action="ppaction://noaction"/>
          </p:cNvPr>
          <p:cNvSpPr/>
          <p:nvPr/>
        </p:nvSpPr>
        <p:spPr>
          <a:xfrm>
            <a:off x="0" y="4451650"/>
            <a:ext cx="12192000" cy="1292005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b="-447540"/>
            </a:stretch>
          </a:blip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400" dirty="0">
              <a:latin typeface="Segoe Print" panose="02000600000000000000" pitchFamily="2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2094158" y="4534810"/>
            <a:ext cx="7917626" cy="540000"/>
          </a:xfrm>
          <a:prstGeom prst="rect">
            <a:avLst/>
          </a:prstGeom>
          <a:noFill/>
          <a:ln>
            <a:noFill/>
            <a:prstDash val="lg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Stell uns deine Fragen oder sende uns dein eigenes Problem.</a:t>
            </a:r>
          </a:p>
        </p:txBody>
      </p:sp>
      <p:sp>
        <p:nvSpPr>
          <p:cNvPr id="32" name="Rechteck: abgerundete Ecken 31"/>
          <p:cNvSpPr/>
          <p:nvPr/>
        </p:nvSpPr>
        <p:spPr>
          <a:xfrm>
            <a:off x="4869628" y="5043778"/>
            <a:ext cx="2452744" cy="50560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JETZT KONTAKTIEREN</a:t>
            </a:r>
          </a:p>
        </p:txBody>
      </p:sp>
      <p:sp>
        <p:nvSpPr>
          <p:cNvPr id="2" name="Rechteck 1"/>
          <p:cNvSpPr/>
          <p:nvPr/>
        </p:nvSpPr>
        <p:spPr>
          <a:xfrm>
            <a:off x="0" y="5738572"/>
            <a:ext cx="12192000" cy="11194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bg1"/>
                </a:solidFill>
              </a:rPr>
              <a:t>	Impressum</a:t>
            </a:r>
            <a:endParaRPr lang="de-DE" dirty="0"/>
          </a:p>
        </p:txBody>
      </p:sp>
      <p:sp>
        <p:nvSpPr>
          <p:cNvPr id="33" name="Rechteck 32"/>
          <p:cNvSpPr/>
          <p:nvPr/>
        </p:nvSpPr>
        <p:spPr>
          <a:xfrm>
            <a:off x="1" y="-1"/>
            <a:ext cx="6096000" cy="4159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de-DE" sz="2400" b="1" dirty="0">
                <a:solidFill>
                  <a:schemeClr val="tx1"/>
                </a:solidFill>
              </a:rPr>
              <a:t>	Startseite</a:t>
            </a:r>
            <a:endParaRPr lang="de-DE" sz="2400" dirty="0">
              <a:solidFill>
                <a:schemeClr val="tx1"/>
              </a:solidFill>
            </a:endParaRPr>
          </a:p>
        </p:txBody>
      </p:sp>
      <p:sp>
        <p:nvSpPr>
          <p:cNvPr id="34" name="Rechteck 33"/>
          <p:cNvSpPr/>
          <p:nvPr/>
        </p:nvSpPr>
        <p:spPr>
          <a:xfrm>
            <a:off x="4109292" y="-1"/>
            <a:ext cx="8082708" cy="4159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prstDash val="lg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de-DE" sz="2000" dirty="0">
                <a:solidFill>
                  <a:schemeClr val="tx1"/>
                </a:solidFill>
              </a:rPr>
              <a:t>Grundlagen	Herausforderungen </a:t>
            </a:r>
            <a:r>
              <a:rPr lang="de-DE" sz="1600" dirty="0">
                <a:solidFill>
                  <a:schemeClr val="tx1"/>
                </a:solidFill>
              </a:rPr>
              <a:t>▼</a:t>
            </a:r>
            <a:r>
              <a:rPr lang="de-DE" sz="2000" dirty="0">
                <a:solidFill>
                  <a:schemeClr val="tx1"/>
                </a:solidFill>
              </a:rPr>
              <a:t>	</a:t>
            </a:r>
            <a:endParaRPr lang="de-DE" sz="2000" dirty="0">
              <a:solidFill>
                <a:schemeClr val="tx1"/>
              </a:solidFill>
            </a:endParaRPr>
          </a:p>
        </p:txBody>
      </p:sp>
      <p:pic>
        <p:nvPicPr>
          <p:cNvPr id="35" name="Grafik 34" descr="Cara membuat Komentar stiker di Facebook - CybShare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3B5999"/>
              </a:clrFrom>
              <a:clrTo>
                <a:srgbClr val="3B599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2" t="7191" r="23245" b="9004"/>
          <a:stretch/>
        </p:blipFill>
        <p:spPr>
          <a:xfrm>
            <a:off x="10011784" y="6154797"/>
            <a:ext cx="342450" cy="344639"/>
          </a:xfrm>
          <a:prstGeom prst="rect">
            <a:avLst/>
          </a:prstGeom>
        </p:spPr>
      </p:pic>
      <p:pic>
        <p:nvPicPr>
          <p:cNvPr id="36" name="Grafik 35" descr="Análisis de Medios: Twitter recopilará información personal para ..."/>
          <p:cNvPicPr>
            <a:picLocks noChangeAspect="1"/>
          </p:cNvPicPr>
          <p:nvPr/>
        </p:nvPicPr>
        <p:blipFill>
          <a:blip r:embed="rId9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609" y="6170594"/>
            <a:ext cx="424497" cy="344639"/>
          </a:xfrm>
          <a:prstGeom prst="rect">
            <a:avLst/>
          </a:prstGeom>
        </p:spPr>
      </p:pic>
      <p:pic>
        <p:nvPicPr>
          <p:cNvPr id="37" name="Grafik 36" descr="whatsapp Archives - Tú Que Sabes de Esto..."/>
          <p:cNvPicPr>
            <a:picLocks noChangeAspect="1"/>
          </p:cNvPicPr>
          <p:nvPr/>
        </p:nvPicPr>
        <p:blipFill>
          <a:blip r:embed="rId10">
            <a:clrChange>
              <a:clrFrom>
                <a:srgbClr val="189D0E"/>
              </a:clrFrom>
              <a:clrTo>
                <a:srgbClr val="189D0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832" y="6170233"/>
            <a:ext cx="341143" cy="3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101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7B89FB1-D459-4B56-A00B-F6E60B290806}">
  <we:reference id="wa104379997" version="1.0.0.2" store="de-DE" storeType="OMEX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529</Words>
  <Application>Microsoft Office PowerPoint</Application>
  <PresentationFormat>Breitbild</PresentationFormat>
  <Paragraphs>75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2" baseType="lpstr">
      <vt:lpstr>Arial</vt:lpstr>
      <vt:lpstr>CabinSketch</vt:lpstr>
      <vt:lpstr>Calibri</vt:lpstr>
      <vt:lpstr>Calibri Light</vt:lpstr>
      <vt:lpstr>Segoe Print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Lukas Mörchen</dc:creator>
  <cp:lastModifiedBy>Lukas Mörchen</cp:lastModifiedBy>
  <cp:revision>15</cp:revision>
  <dcterms:created xsi:type="dcterms:W3CDTF">2016-12-15T16:14:15Z</dcterms:created>
  <dcterms:modified xsi:type="dcterms:W3CDTF">2016-12-20T21:53:48Z</dcterms:modified>
</cp:coreProperties>
</file>